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926" r:id="rId2"/>
    <p:sldId id="944" r:id="rId3"/>
    <p:sldId id="927" r:id="rId4"/>
    <p:sldId id="940" r:id="rId5"/>
    <p:sldId id="928" r:id="rId6"/>
    <p:sldId id="929" r:id="rId7"/>
    <p:sldId id="941" r:id="rId8"/>
    <p:sldId id="930" r:id="rId9"/>
    <p:sldId id="931" r:id="rId10"/>
    <p:sldId id="932" r:id="rId11"/>
    <p:sldId id="933" r:id="rId12"/>
    <p:sldId id="934" r:id="rId13"/>
    <p:sldId id="935" r:id="rId14"/>
    <p:sldId id="936" r:id="rId15"/>
    <p:sldId id="937" r:id="rId16"/>
    <p:sldId id="942" r:id="rId17"/>
    <p:sldId id="943" r:id="rId18"/>
    <p:sldId id="945" r:id="rId19"/>
    <p:sldId id="938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A5704-E0CC-40FC-894C-08AFD3BA6B4F}" type="datetimeFigureOut">
              <a:rPr lang="cs-CZ" smtClean="0"/>
              <a:t>09.02.2020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4C550-34FC-4930-BE65-010EA8DF07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475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00391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20248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26518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93116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58898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98762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49885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30643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3392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3122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9173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2469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6106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5648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3308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4446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005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2BA2E7-30E1-4D86-897A-77D25F654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84515C7-B6A0-47D5-8D60-FB1305D0D9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B279AF-BE54-43BD-995B-350D41B33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EF2D-D6B3-424F-9F30-6BB23CDC1F58}" type="datetimeFigureOut">
              <a:rPr lang="cs-CZ" smtClean="0"/>
              <a:t>09.02.2020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9B9146-1092-4C62-9842-DD98A6E53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83C1C5-1CC8-44A5-9E31-4780D0F86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DCD1-8ED9-4FFE-B8CB-CA5BB8D918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2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8D9479-0991-4D10-BFED-C02317982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F7174C1-9700-4A18-BB6D-653CB92D8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F7098F-092A-4892-B50A-7AB3C8E20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EF2D-D6B3-424F-9F30-6BB23CDC1F58}" type="datetimeFigureOut">
              <a:rPr lang="cs-CZ" smtClean="0"/>
              <a:t>09.02.2020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7C8353-6D98-4568-8F9F-B0CD118B2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1AD501-7BF8-4CE0-A46D-E1B55E968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DCD1-8ED9-4FFE-B8CB-CA5BB8D918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82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2A8FFAD-79BD-4A0B-B8C8-BA7B7E6633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1DD8D65-E237-4F75-94F1-B77678FD40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74FA7CE-D127-4678-976D-16D881C66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EF2D-D6B3-424F-9F30-6BB23CDC1F58}" type="datetimeFigureOut">
              <a:rPr lang="cs-CZ" smtClean="0"/>
              <a:t>09.02.2020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451AB2-1A3F-4529-9C0F-7EE6B502F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CAB73F-CFC5-4988-919C-6FC58CBDC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DCD1-8ED9-4FFE-B8CB-CA5BB8D918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026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ÚVODNÍ SLIDE PREZENT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230A3C8A-5417-C342-9F2D-424B26F11AC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83499" y="3813044"/>
            <a:ext cx="8832981" cy="1344149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3200" b="1" i="0">
                <a:solidFill>
                  <a:srgbClr val="3D88C3"/>
                </a:solidFill>
                <a:latin typeface="Europa-Bold" panose="02000000000000000000" pitchFamily="2" charset="0"/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cs-CZ" dirty="0"/>
              <a:t>NÁZEV PREZENTACE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BC55077-2768-B14A-86BB-56BC169176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691" y="2372883"/>
            <a:ext cx="5376597" cy="107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26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D9D78-BC33-41B8-9DC1-9B4BDE8C6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553186-7522-4124-9ADF-55AFEA01B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DCA4FE-CB41-46F3-A488-5C45A21F7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EF2D-D6B3-424F-9F30-6BB23CDC1F58}" type="datetimeFigureOut">
              <a:rPr lang="cs-CZ" smtClean="0"/>
              <a:t>09.02.2020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ECA52F-4941-4810-8E91-AADE23A21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0B9A6A-E1D6-4ECF-9001-E53810467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DCD1-8ED9-4FFE-B8CB-CA5BB8D918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194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76FC78-8494-427B-B260-77E24F956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7307394-6EC3-41CA-8808-B74590C92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385223-3339-4073-BF58-596A4369F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EF2D-D6B3-424F-9F30-6BB23CDC1F58}" type="datetimeFigureOut">
              <a:rPr lang="cs-CZ" smtClean="0"/>
              <a:t>09.02.2020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07618A-5B9A-4880-88D9-E86367D37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75D10B-7804-4555-8FC7-9C8D72C65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DCD1-8ED9-4FFE-B8CB-CA5BB8D918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105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93399B-73CA-48D7-A2D3-63BF9DC7D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EB0531-6989-4193-8B3B-1402900577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58972CF-FB02-43CD-903D-D5467CCCB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D0E5FBE-4C8B-4922-B36F-70F922A16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EF2D-D6B3-424F-9F30-6BB23CDC1F58}" type="datetimeFigureOut">
              <a:rPr lang="cs-CZ" smtClean="0"/>
              <a:t>09.02.2020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F26DAA-C61A-4A0C-BD44-398D4C6FC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92130C7-8A9B-48C7-A2C8-2B9652110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DCD1-8ED9-4FFE-B8CB-CA5BB8D918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55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F4FB83-E16E-4973-A31E-6FA530B74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67870F0-2DB2-480F-9BF5-D578DD1FA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690EFB3-3CAF-40ED-BF73-483433551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61CD8D0-9C2B-4B5E-B245-1056B79DB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B335D83-E163-4552-B958-2AB462F0B2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12F80EC-D309-4505-8313-A529AE37D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EF2D-D6B3-424F-9F30-6BB23CDC1F58}" type="datetimeFigureOut">
              <a:rPr lang="cs-CZ" smtClean="0"/>
              <a:t>09.02.2020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BF3F2F5-D786-4F2F-B4E1-212B59E12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A85ADAD-CA7C-42A1-B30A-BACA43AFA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DCD1-8ED9-4FFE-B8CB-CA5BB8D918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700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6588C9-9E4D-4DC5-8807-313713AC0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EAA4C34-50E4-4650-8FC6-01A3A65A5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EF2D-D6B3-424F-9F30-6BB23CDC1F58}" type="datetimeFigureOut">
              <a:rPr lang="cs-CZ" smtClean="0"/>
              <a:t>09.02.2020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2AFB1A4-68AF-4385-9E50-AC5C26B9B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AA90B8A-4D41-471D-AEBA-6F55DC653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DCD1-8ED9-4FFE-B8CB-CA5BB8D918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36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952543B-DF0F-48E6-9167-1113FB83B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EF2D-D6B3-424F-9F30-6BB23CDC1F58}" type="datetimeFigureOut">
              <a:rPr lang="cs-CZ" smtClean="0"/>
              <a:t>09.02.2020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C386A12-D84F-4064-843F-F1601F9B2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2756394-9646-42FD-8897-2D77E0CC7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DCD1-8ED9-4FFE-B8CB-CA5BB8D918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3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F5853B-EBED-4DAA-A298-DBB345EC4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03A4E2-AA65-4A56-8B2D-EDC49C8E9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18077C7-3F07-4069-A454-C2084108F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3AD3282-E57A-4D99-A5A1-353E1B669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EF2D-D6B3-424F-9F30-6BB23CDC1F58}" type="datetimeFigureOut">
              <a:rPr lang="cs-CZ" smtClean="0"/>
              <a:t>09.02.2020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082CA2-89FC-4D6D-AAFB-34E7F83EF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C164A84-926A-4B87-80DB-5B95BC127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DCD1-8ED9-4FFE-B8CB-CA5BB8D918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171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DEA8D3-B4CC-4C74-B391-5A8FEA51B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A5F3404-B166-49C0-A59A-9FA1B3678D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103A9C0-23F1-449D-B529-93D6CED141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3518C4B-DA6A-4E3C-B10A-7366033AA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EF2D-D6B3-424F-9F30-6BB23CDC1F58}" type="datetimeFigureOut">
              <a:rPr lang="cs-CZ" smtClean="0"/>
              <a:t>09.02.2020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ACB74EE-43C8-437C-8CF3-7D132A3E5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D47381-2091-4598-A3E3-ACC26D2A7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DCD1-8ED9-4FFE-B8CB-CA5BB8D918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993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77567C2-72D2-4664-95B3-49487FA7A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0532E9B-9D09-4618-AD31-F925D0BE7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C8F095-3214-4FCD-9009-9B66C68736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2EF2D-D6B3-424F-9F30-6BB23CDC1F58}" type="datetimeFigureOut">
              <a:rPr lang="cs-CZ" smtClean="0"/>
              <a:t>09.02.2020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49F874-8F1A-4388-8EE6-94556F075C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57B39D-165D-41A1-86C1-CFC0FD74F2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2DCD1-8ED9-4FFE-B8CB-CA5BB8D918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25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cermat.cz/testova-zadani-k-procviceni-1404035402.html" TargetMode="Externa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g"/><Relationship Id="rId5" Type="http://schemas.openxmlformats.org/officeDocument/2006/relationships/hyperlink" Target="http://testmojeplus.cz/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hyperlink" Target="https://www.novinky.cz/tema/clanek/praha-40068993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infoabsolvent.cz/VideoObory/" TargetMode="External"/><Relationship Id="rId5" Type="http://schemas.openxmlformats.org/officeDocument/2006/relationships/hyperlink" Target="http://www.nsp.cz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61183988-733A-EB44-A4B2-92B59FD53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21022"/>
            <a:ext cx="11664619" cy="768085"/>
          </a:xfrm>
        </p:spPr>
        <p:txBody>
          <a:bodyPr/>
          <a:lstStyle/>
          <a:p>
            <a:r>
              <a:rPr lang="cs-CZ" dirty="0"/>
              <a:t>Jak napsat životopis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7690B2C-5F33-44B0-9B12-C84493C22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8" y="24064"/>
            <a:ext cx="12187032" cy="6858000"/>
          </a:xfrm>
          <a:prstGeom prst="rect">
            <a:avLst/>
          </a:prstGeom>
        </p:spPr>
      </p:pic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F718E8A3-38DE-4B09-A1F5-5A3537442B5C}"/>
              </a:ext>
            </a:extLst>
          </p:cNvPr>
          <p:cNvSpPr txBox="1">
            <a:spLocks/>
          </p:cNvSpPr>
          <p:nvPr/>
        </p:nvSpPr>
        <p:spPr>
          <a:xfrm>
            <a:off x="1487488" y="1248622"/>
            <a:ext cx="9025003" cy="25435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defRPr sz="1800" kern="1200">
                <a:solidFill>
                  <a:srgbClr val="532F7B"/>
                </a:solidFill>
                <a:latin typeface="Europa-Regular" panose="020000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6000" dirty="0"/>
              <a:t>Podpora při rozhodnutí o výběru SŠ</a:t>
            </a:r>
          </a:p>
        </p:txBody>
      </p:sp>
      <p:pic>
        <p:nvPicPr>
          <p:cNvPr id="1030" name="Picture 6" descr="Image result for rozhodnutí&quot;">
            <a:extLst>
              <a:ext uri="{FF2B5EF4-FFF2-40B4-BE49-F238E27FC236}">
                <a16:creationId xmlns:a16="http://schemas.microsoft.com/office/drawing/2014/main" id="{FED26856-4E13-40EE-A674-133F5F64D6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681" y="3282995"/>
            <a:ext cx="4409880" cy="2897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003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61183988-733A-EB44-A4B2-92B59FD53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21022"/>
            <a:ext cx="11664619" cy="768085"/>
          </a:xfrm>
        </p:spPr>
        <p:txBody>
          <a:bodyPr/>
          <a:lstStyle/>
          <a:p>
            <a:r>
              <a:rPr lang="cs-CZ" dirty="0"/>
              <a:t>Jak napsat životopis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7690B2C-5F33-44B0-9B12-C84493C22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84" y="0"/>
            <a:ext cx="12187032" cy="6858000"/>
          </a:xfrm>
          <a:prstGeom prst="rect">
            <a:avLst/>
          </a:prstGeom>
        </p:spPr>
      </p:pic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F718E8A3-38DE-4B09-A1F5-5A3537442B5C}"/>
              </a:ext>
            </a:extLst>
          </p:cNvPr>
          <p:cNvSpPr txBox="1">
            <a:spLocks/>
          </p:cNvSpPr>
          <p:nvPr/>
        </p:nvSpPr>
        <p:spPr>
          <a:xfrm>
            <a:off x="839756" y="1743128"/>
            <a:ext cx="9672736" cy="25435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defRPr sz="1800" kern="1200">
                <a:solidFill>
                  <a:srgbClr val="532F7B"/>
                </a:solidFill>
                <a:latin typeface="Europa-Regular" panose="020000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cs-CZ" sz="2400" dirty="0"/>
              <a:t>Jestli chceš maturitu, dále studovat VŠ nebo se vyučit, už asi tušíš. Problém bývá ve výběru konkrétního oboru, ale i školy. Škol je hodně, ale která je ta pravá, že? Uvědom si, co od školy očekáváš, jak chceš, aby tě připravila pro život a porovnej nabídky různých škol. Tvůj výběr by se neměl omezovat jen na tu nejbližší školu, ale na tu pro tebe nejlepší.</a:t>
            </a:r>
          </a:p>
          <a:p>
            <a:pPr fontAlgn="base"/>
            <a:r>
              <a:rPr lang="cs-CZ" sz="2400" dirty="0"/>
              <a:t>U vybraných škol si přehledně popiš </a:t>
            </a:r>
            <a:r>
              <a:rPr lang="cs-CZ" sz="2400" b="1" dirty="0"/>
              <a:t>výhody a nevýhody</a:t>
            </a:r>
            <a:r>
              <a:rPr lang="cs-CZ" sz="2400" dirty="0"/>
              <a:t> (např. jak to bude s dojížděním, stipendiem, nebo bude třeba internátní bydlení, jestli je výše školného pro tvé rodiče finančně únosná…). Taky se podívej na podmínky k přijetí - přijímačky, zájem o obor a školu zjistíš z údajů o přihlášených a přijatých uchazečů v minulém roce.</a:t>
            </a:r>
          </a:p>
          <a:p>
            <a:pPr fontAlgn="base"/>
            <a:r>
              <a:rPr lang="cs-CZ" sz="2800" dirty="0"/>
              <a:t>www.seznamskol.eu</a:t>
            </a:r>
          </a:p>
          <a:p>
            <a:pPr marL="0" indent="0" algn="ctr">
              <a:buNone/>
            </a:pPr>
            <a:endParaRPr lang="cs-CZ" sz="6000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FE6636B-0BFC-414F-B1AC-A7CEE5CF569F}"/>
              </a:ext>
            </a:extLst>
          </p:cNvPr>
          <p:cNvSpPr/>
          <p:nvPr/>
        </p:nvSpPr>
        <p:spPr>
          <a:xfrm>
            <a:off x="2609310" y="855697"/>
            <a:ext cx="63317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dirty="0"/>
              <a:t>Zjisti informace o školách…</a:t>
            </a:r>
          </a:p>
        </p:txBody>
      </p:sp>
    </p:spTree>
    <p:extLst>
      <p:ext uri="{BB962C8B-B14F-4D97-AF65-F5344CB8AC3E}">
        <p14:creationId xmlns:p14="http://schemas.microsoft.com/office/powerpoint/2010/main" val="3087257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61183988-733A-EB44-A4B2-92B59FD53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21022"/>
            <a:ext cx="11664619" cy="768085"/>
          </a:xfrm>
        </p:spPr>
        <p:txBody>
          <a:bodyPr/>
          <a:lstStyle/>
          <a:p>
            <a:r>
              <a:rPr lang="cs-CZ" dirty="0"/>
              <a:t>Jak napsat životopis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7690B2C-5F33-44B0-9B12-C84493C22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87032" cy="6858000"/>
          </a:xfrm>
          <a:prstGeom prst="rect">
            <a:avLst/>
          </a:prstGeom>
        </p:spPr>
      </p:pic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F718E8A3-38DE-4B09-A1F5-5A3537442B5C}"/>
              </a:ext>
            </a:extLst>
          </p:cNvPr>
          <p:cNvSpPr txBox="1">
            <a:spLocks/>
          </p:cNvSpPr>
          <p:nvPr/>
        </p:nvSpPr>
        <p:spPr>
          <a:xfrm>
            <a:off x="1487488" y="240885"/>
            <a:ext cx="9025003" cy="13127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defRPr sz="1800" kern="1200">
                <a:solidFill>
                  <a:srgbClr val="532F7B"/>
                </a:solidFill>
                <a:latin typeface="Europa-Regular" panose="020000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6000" dirty="0"/>
              <a:t>Dny otevřených dveří na školách</a:t>
            </a:r>
          </a:p>
          <a:p>
            <a:pPr marL="0" indent="0" algn="ctr">
              <a:buNone/>
            </a:pPr>
            <a:endParaRPr lang="cs-CZ" sz="6000" dirty="0"/>
          </a:p>
          <a:p>
            <a:pPr marL="0" indent="0" algn="ctr">
              <a:buNone/>
            </a:pPr>
            <a:endParaRPr lang="cs-CZ" sz="6000" dirty="0"/>
          </a:p>
          <a:p>
            <a:pPr marL="0" indent="0" algn="ctr">
              <a:buNone/>
            </a:pPr>
            <a:r>
              <a:rPr lang="cs-CZ" sz="2400" b="1" dirty="0"/>
              <a:t>Dny otevřených dveří</a:t>
            </a:r>
            <a:r>
              <a:rPr lang="cs-CZ" sz="2400" dirty="0"/>
              <a:t> jsou jedinečnou příležitostí, jak se seznámit se školním prostředím, učiteli a podmínkami studia. Připrav si otázky a ptej se na všechno, co tě zajímá – např. na způsob výuky, kde probíhá odborná praxe a výcvik, jaké mimoškolní aktivity pořádají, jak škola řeší různé problémy, jak je to s absolventy této školy. Taková návštěva školy působit i motivačně, třeba zjistíš, že musíš v učení pořádně přidat, aby ses tam dostal/a.</a:t>
            </a:r>
          </a:p>
        </p:txBody>
      </p:sp>
      <p:pic>
        <p:nvPicPr>
          <p:cNvPr id="2052" name="Picture 4" descr="Image result for otevřené dveře kreslené">
            <a:extLst>
              <a:ext uri="{FF2B5EF4-FFF2-40B4-BE49-F238E27FC236}">
                <a16:creationId xmlns:a16="http://schemas.microsoft.com/office/drawing/2014/main" id="{7A60A3F2-7E7E-4665-BE77-AAD84386C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322" y="1152129"/>
            <a:ext cx="2821397" cy="2878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945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61183988-733A-EB44-A4B2-92B59FD53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21022"/>
            <a:ext cx="11664619" cy="768085"/>
          </a:xfrm>
        </p:spPr>
        <p:txBody>
          <a:bodyPr/>
          <a:lstStyle/>
          <a:p>
            <a:r>
              <a:rPr lang="cs-CZ" dirty="0"/>
              <a:t>Jak napsat životopis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7690B2C-5F33-44B0-9B12-C84493C22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8" y="24064"/>
            <a:ext cx="12187032" cy="6858000"/>
          </a:xfrm>
          <a:prstGeom prst="rect">
            <a:avLst/>
          </a:prstGeom>
        </p:spPr>
      </p:pic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F718E8A3-38DE-4B09-A1F5-5A3537442B5C}"/>
              </a:ext>
            </a:extLst>
          </p:cNvPr>
          <p:cNvSpPr txBox="1">
            <a:spLocks/>
          </p:cNvSpPr>
          <p:nvPr/>
        </p:nvSpPr>
        <p:spPr>
          <a:xfrm>
            <a:off x="1394178" y="866051"/>
            <a:ext cx="9025003" cy="25435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defRPr sz="1800" kern="1200">
                <a:solidFill>
                  <a:srgbClr val="532F7B"/>
                </a:solidFill>
                <a:latin typeface="Europa-Regular" panose="020000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6000" dirty="0"/>
              <a:t>Zjisti si informace o škole</a:t>
            </a:r>
          </a:p>
          <a:p>
            <a:pPr marL="0" indent="0" algn="ctr">
              <a:buNone/>
            </a:pPr>
            <a:endParaRPr lang="cs-CZ" sz="6000" dirty="0"/>
          </a:p>
          <a:p>
            <a:pPr fontAlgn="base"/>
            <a:r>
              <a:rPr lang="cs-CZ" sz="2400" dirty="0"/>
              <a:t>Poznat </a:t>
            </a:r>
            <a:r>
              <a:rPr lang="cs-CZ" sz="2400" b="1" dirty="0"/>
              <a:t>kvalitu školy</a:t>
            </a:r>
            <a:r>
              <a:rPr lang="cs-CZ" sz="2400" dirty="0"/>
              <a:t> jen tak od oka a podle svých pocitů moc dobře nejde. A samozřejmě také záleží na tom, co od školy očekáváš, co hodnotíš. Školy také pravidelně kontroluje Česká školní inspekce. Odkaz na jejich zprávy o zjištěném stavu najdeš na kartě každé školy. Můžeš tak porovnat svůj dojem s tím, jak se prezentuje škola, ale i jak je hodnocena inspektory.</a:t>
            </a:r>
          </a:p>
          <a:p>
            <a:pPr fontAlgn="base"/>
            <a:r>
              <a:rPr lang="cs-CZ" sz="2400" dirty="0"/>
              <a:t>Pobav se o škole s jejími současnými žáky a žákyněmi třeba na </a:t>
            </a:r>
            <a:r>
              <a:rPr lang="cs-CZ" sz="2400" b="1" dirty="0"/>
              <a:t>burze středních škol </a:t>
            </a:r>
            <a:r>
              <a:rPr lang="cs-CZ" sz="2400" dirty="0"/>
              <a:t>nebo</a:t>
            </a:r>
            <a:r>
              <a:rPr lang="cs-CZ" sz="2400" b="1" dirty="0"/>
              <a:t> </a:t>
            </a:r>
            <a:r>
              <a:rPr lang="cs-CZ" sz="2400" dirty="0"/>
              <a:t>jiné akci. I jejich pohled může být zajímavý.</a:t>
            </a:r>
          </a:p>
          <a:p>
            <a:pPr marL="0" indent="0" algn="ctr">
              <a:buNone/>
            </a:pP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554623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61183988-733A-EB44-A4B2-92B59FD53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21022"/>
            <a:ext cx="11664619" cy="768085"/>
          </a:xfrm>
        </p:spPr>
        <p:txBody>
          <a:bodyPr/>
          <a:lstStyle/>
          <a:p>
            <a:r>
              <a:rPr lang="cs-CZ" dirty="0"/>
              <a:t>Jak napsat životopis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7690B2C-5F33-44B0-9B12-C84493C22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8" y="24064"/>
            <a:ext cx="12187032" cy="6858000"/>
          </a:xfrm>
          <a:prstGeom prst="rect">
            <a:avLst/>
          </a:prstGeom>
        </p:spPr>
      </p:pic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F718E8A3-38DE-4B09-A1F5-5A3537442B5C}"/>
              </a:ext>
            </a:extLst>
          </p:cNvPr>
          <p:cNvSpPr txBox="1">
            <a:spLocks/>
          </p:cNvSpPr>
          <p:nvPr/>
        </p:nvSpPr>
        <p:spPr>
          <a:xfrm>
            <a:off x="1487488" y="763430"/>
            <a:ext cx="9025003" cy="25435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defRPr sz="1800" kern="1200">
                <a:solidFill>
                  <a:srgbClr val="532F7B"/>
                </a:solidFill>
                <a:latin typeface="Europa-Regular" panose="020000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6000" dirty="0"/>
              <a:t>Kariérové poradenství ve škole</a:t>
            </a:r>
          </a:p>
          <a:p>
            <a:pPr marL="0" indent="0" algn="ctr">
              <a:buNone/>
            </a:pPr>
            <a:endParaRPr lang="cs-CZ" sz="6000" dirty="0"/>
          </a:p>
          <a:p>
            <a:pPr algn="ctr">
              <a:buFont typeface="Arial" panose="020B0604020202020204" pitchFamily="34" charset="0"/>
              <a:buChar char="•"/>
            </a:pPr>
            <a:r>
              <a:rPr lang="cs-CZ" sz="2800" dirty="0"/>
              <a:t>Kariérové poradenství by mělo směřovat i k rodičům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cs-CZ" sz="2800" dirty="0"/>
              <a:t>Pro zájemce by měly být psychologické služby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cs-CZ" sz="2800" dirty="0"/>
              <a:t>Podpora informační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cs-CZ" sz="2800" dirty="0"/>
              <a:t>Podpora vzdělávací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cs-CZ" sz="2800" dirty="0"/>
              <a:t>Podpora metodická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0" indent="0" algn="ctr">
              <a:buNone/>
            </a:pP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3147829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61183988-733A-EB44-A4B2-92B59FD53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21022"/>
            <a:ext cx="11664619" cy="768085"/>
          </a:xfrm>
        </p:spPr>
        <p:txBody>
          <a:bodyPr/>
          <a:lstStyle/>
          <a:p>
            <a:r>
              <a:rPr lang="cs-CZ" dirty="0"/>
              <a:t>Jak napsat životopis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7690B2C-5F33-44B0-9B12-C84493C22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8" y="0"/>
            <a:ext cx="12187032" cy="6858000"/>
          </a:xfrm>
          <a:prstGeom prst="rect">
            <a:avLst/>
          </a:prstGeom>
        </p:spPr>
      </p:pic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F718E8A3-38DE-4B09-A1F5-5A3537442B5C}"/>
              </a:ext>
            </a:extLst>
          </p:cNvPr>
          <p:cNvSpPr txBox="1">
            <a:spLocks/>
          </p:cNvSpPr>
          <p:nvPr/>
        </p:nvSpPr>
        <p:spPr>
          <a:xfrm>
            <a:off x="1487488" y="2517587"/>
            <a:ext cx="9025003" cy="25435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defRPr sz="1800" kern="1200">
                <a:solidFill>
                  <a:srgbClr val="532F7B"/>
                </a:solidFill>
                <a:latin typeface="Europa-Regular" panose="020000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6000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7868976-31C4-434F-8DBC-6EE7EBA787C1}"/>
              </a:ext>
            </a:extLst>
          </p:cNvPr>
          <p:cNvSpPr/>
          <p:nvPr/>
        </p:nvSpPr>
        <p:spPr>
          <a:xfrm>
            <a:off x="1091681" y="383049"/>
            <a:ext cx="9899779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cs-CZ" sz="4400" dirty="0">
                <a:solidFill>
                  <a:srgbClr val="333333"/>
                </a:solidFill>
                <a:latin typeface="Segoe UI" panose="020B0502040204020203" pitchFamily="34" charset="0"/>
              </a:rPr>
              <a:t>Připrav se na příjímací zkoušky</a:t>
            </a:r>
          </a:p>
          <a:p>
            <a:pPr algn="just" fontAlgn="base"/>
            <a:endParaRPr lang="cs-CZ" dirty="0">
              <a:solidFill>
                <a:srgbClr val="333333"/>
              </a:solidFill>
              <a:latin typeface="Segoe UI" panose="020B0502040204020203" pitchFamily="34" charset="0"/>
            </a:endParaRPr>
          </a:p>
          <a:p>
            <a:pPr algn="just" fontAlgn="base"/>
            <a:r>
              <a:rPr lang="cs-CZ" sz="2400" dirty="0">
                <a:solidFill>
                  <a:srgbClr val="333333"/>
                </a:solidFill>
                <a:latin typeface="Segoe UI" panose="020B0502040204020203" pitchFamily="34" charset="0"/>
              </a:rPr>
              <a:t>Štěstí přeje připraveným. Pokud se chystáš do maturitního oboru, tak jistě víš o </a:t>
            </a:r>
            <a:r>
              <a:rPr lang="cs-CZ" sz="2400" b="1" dirty="0">
                <a:solidFill>
                  <a:srgbClr val="C00000"/>
                </a:solidFill>
                <a:latin typeface="inherit"/>
              </a:rPr>
              <a:t>povinné jednotné zkoušce</a:t>
            </a:r>
            <a:r>
              <a:rPr lang="cs-CZ" sz="2400" dirty="0">
                <a:solidFill>
                  <a:srgbClr val="C00000"/>
                </a:solidFill>
                <a:latin typeface="inherit"/>
              </a:rPr>
              <a:t> </a:t>
            </a:r>
            <a:r>
              <a:rPr lang="cs-CZ" sz="2400" dirty="0">
                <a:solidFill>
                  <a:srgbClr val="333333"/>
                </a:solidFill>
                <a:latin typeface="Segoe UI" panose="020B0502040204020203" pitchFamily="34" charset="0"/>
              </a:rPr>
              <a:t>z českého jazyka a matematiky při přijímačkách. Testy připravuje </a:t>
            </a:r>
            <a:r>
              <a:rPr lang="cs-CZ" sz="2400" b="1" dirty="0">
                <a:solidFill>
                  <a:srgbClr val="C00000"/>
                </a:solidFill>
                <a:latin typeface="inherit"/>
              </a:rPr>
              <a:t>CERMAT</a:t>
            </a:r>
            <a:r>
              <a:rPr lang="cs-CZ" sz="2400" dirty="0">
                <a:solidFill>
                  <a:srgbClr val="333333"/>
                </a:solidFill>
                <a:latin typeface="Segoe UI" panose="020B0502040204020203" pitchFamily="34" charset="0"/>
              </a:rPr>
              <a:t> – Centrum pro zjišťování výsledků vzdělávání a na jeho webových stránkách jsou k dispozici testy z minulých let. Určitě stojí za to se s nimi seznámit a vyzkoušet je: </a:t>
            </a:r>
            <a:r>
              <a:rPr lang="cs-CZ" sz="2400" b="1" u="sng" dirty="0">
                <a:solidFill>
                  <a:srgbClr val="003EBA"/>
                </a:solidFill>
                <a:latin typeface="inherit"/>
                <a:hlinkClick r:id="rId5"/>
              </a:rPr>
              <a:t>www.cermat.cz/testova-zadani-k-procviceni-1404035402.html</a:t>
            </a:r>
            <a:endParaRPr lang="cs-CZ" sz="2400" dirty="0">
              <a:solidFill>
                <a:srgbClr val="333333"/>
              </a:solidFill>
              <a:latin typeface="Segoe UI" panose="020B0502040204020203" pitchFamily="34" charset="0"/>
            </a:endParaRPr>
          </a:p>
          <a:p>
            <a:pPr algn="just" fontAlgn="base"/>
            <a:r>
              <a:rPr lang="cs-CZ" sz="2400" dirty="0">
                <a:solidFill>
                  <a:srgbClr val="333333"/>
                </a:solidFill>
                <a:latin typeface="Segoe UI" panose="020B0502040204020203" pitchFamily="34" charset="0"/>
              </a:rPr>
              <a:t>Některé střední školy pořádají na podzim za určitý poplatek tzv. </a:t>
            </a:r>
            <a:r>
              <a:rPr lang="cs-CZ" sz="2400" b="1" dirty="0">
                <a:solidFill>
                  <a:srgbClr val="C00000"/>
                </a:solidFill>
                <a:latin typeface="inherit"/>
              </a:rPr>
              <a:t>přijímačky nanečisto</a:t>
            </a:r>
            <a:r>
              <a:rPr lang="cs-CZ" sz="2400" dirty="0">
                <a:solidFill>
                  <a:srgbClr val="333333"/>
                </a:solidFill>
                <a:latin typeface="Segoe UI" panose="020B0502040204020203" pitchFamily="34" charset="0"/>
              </a:rPr>
              <a:t>. Při nich si také ověříš své znalosti, získáš obratnost při řešení mnohdy pro tebe zatím nezvyklých úkolů. Nabídky kurzů inzerují školy na svých webech a v médiích. Kromě toho existuje i široká nabídka soukromých společností nabízející přípravné kurzy, zkoušky nanečisto, testy či online přípravu.</a:t>
            </a:r>
          </a:p>
        </p:txBody>
      </p:sp>
    </p:spTree>
    <p:extLst>
      <p:ext uri="{BB962C8B-B14F-4D97-AF65-F5344CB8AC3E}">
        <p14:creationId xmlns:p14="http://schemas.microsoft.com/office/powerpoint/2010/main" val="1590801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61183988-733A-EB44-A4B2-92B59FD53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21022"/>
            <a:ext cx="11664619" cy="768085"/>
          </a:xfrm>
        </p:spPr>
        <p:txBody>
          <a:bodyPr/>
          <a:lstStyle/>
          <a:p>
            <a:r>
              <a:rPr lang="cs-CZ" dirty="0"/>
              <a:t>Jak napsat životopis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7690B2C-5F33-44B0-9B12-C84493C22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8" y="24064"/>
            <a:ext cx="12187032" cy="6858000"/>
          </a:xfrm>
          <a:prstGeom prst="rect">
            <a:avLst/>
          </a:prstGeom>
        </p:spPr>
      </p:pic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F718E8A3-38DE-4B09-A1F5-5A3537442B5C}"/>
              </a:ext>
            </a:extLst>
          </p:cNvPr>
          <p:cNvSpPr txBox="1">
            <a:spLocks/>
          </p:cNvSpPr>
          <p:nvPr/>
        </p:nvSpPr>
        <p:spPr>
          <a:xfrm>
            <a:off x="1487488" y="1481888"/>
            <a:ext cx="9025003" cy="25435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defRPr sz="1800" kern="1200">
                <a:solidFill>
                  <a:srgbClr val="532F7B"/>
                </a:solidFill>
                <a:latin typeface="Europa-Regular" panose="020000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6000" dirty="0"/>
              <a:t>PPP</a:t>
            </a:r>
          </a:p>
          <a:p>
            <a:pPr fontAlgn="base"/>
            <a:r>
              <a:rPr lang="cs-CZ" sz="2800" dirty="0"/>
              <a:t>Máš docela vážné </a:t>
            </a:r>
            <a:r>
              <a:rPr lang="cs-CZ" sz="2800" b="1" dirty="0"/>
              <a:t>problémy s učením </a:t>
            </a:r>
            <a:r>
              <a:rPr lang="cs-CZ" sz="2800" dirty="0"/>
              <a:t>a nevíš, co s tím? To už může být práce pro odborníky, proto se obrať na psychology. Vyšetří tě, navrhnou řešení na míru, poskytnou metodickou pomoc a doporučí i vzdělávací cestu.</a:t>
            </a:r>
          </a:p>
          <a:p>
            <a:pPr marL="0" indent="0" fontAlgn="base">
              <a:buNone/>
            </a:pPr>
            <a:endParaRPr lang="cs-CZ" sz="2800" dirty="0"/>
          </a:p>
          <a:p>
            <a:pPr fontAlgn="base"/>
            <a:r>
              <a:rPr lang="cs-CZ" sz="2800" dirty="0"/>
              <a:t>Návštěvu poradny neodkládej, čím dřív to začneš řešit, tím lépe pro tebe.</a:t>
            </a:r>
          </a:p>
          <a:p>
            <a:pPr marL="0" indent="0" algn="ctr">
              <a:buNone/>
            </a:pP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3730928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61183988-733A-EB44-A4B2-92B59FD53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21022"/>
            <a:ext cx="11664619" cy="768085"/>
          </a:xfrm>
        </p:spPr>
        <p:txBody>
          <a:bodyPr/>
          <a:lstStyle/>
          <a:p>
            <a:r>
              <a:rPr lang="cs-CZ" dirty="0"/>
              <a:t>Jak napsat životopis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7690B2C-5F33-44B0-9B12-C84493C22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8" y="24064"/>
            <a:ext cx="12187032" cy="6858000"/>
          </a:xfrm>
          <a:prstGeom prst="rect">
            <a:avLst/>
          </a:prstGeom>
        </p:spPr>
      </p:pic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F718E8A3-38DE-4B09-A1F5-5A3537442B5C}"/>
              </a:ext>
            </a:extLst>
          </p:cNvPr>
          <p:cNvSpPr txBox="1">
            <a:spLocks/>
          </p:cNvSpPr>
          <p:nvPr/>
        </p:nvSpPr>
        <p:spPr>
          <a:xfrm>
            <a:off x="1487488" y="763426"/>
            <a:ext cx="9025003" cy="25435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defRPr sz="1800" kern="1200">
                <a:solidFill>
                  <a:srgbClr val="532F7B"/>
                </a:solidFill>
                <a:latin typeface="Europa-Regular" panose="020000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4800" dirty="0"/>
              <a:t>Pouze 3 z 10 absolventů středních škol a odborných učilišť do 3 let od ukončení studia zůstává u oborů, který vystudovali. Zbývajících 7 musí hledat svou cestu dál. Střední školou to nemusí končit…</a:t>
            </a:r>
          </a:p>
        </p:txBody>
      </p:sp>
      <p:pic>
        <p:nvPicPr>
          <p:cNvPr id="1030" name="Picture 6" descr="Image result for rozhodnutí&quot;">
            <a:extLst>
              <a:ext uri="{FF2B5EF4-FFF2-40B4-BE49-F238E27FC236}">
                <a16:creationId xmlns:a16="http://schemas.microsoft.com/office/drawing/2014/main" id="{FED26856-4E13-40EE-A674-133F5F64D6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175" y="4796691"/>
            <a:ext cx="2674385" cy="1757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272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61183988-733A-EB44-A4B2-92B59FD53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21022"/>
            <a:ext cx="11664619" cy="768085"/>
          </a:xfrm>
        </p:spPr>
        <p:txBody>
          <a:bodyPr/>
          <a:lstStyle/>
          <a:p>
            <a:r>
              <a:rPr lang="cs-CZ" dirty="0"/>
              <a:t>Jak napsat životopis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7690B2C-5F33-44B0-9B12-C84493C22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8" y="24064"/>
            <a:ext cx="12187032" cy="6858000"/>
          </a:xfrm>
          <a:prstGeom prst="rect">
            <a:avLst/>
          </a:prstGeom>
        </p:spPr>
      </p:pic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F718E8A3-38DE-4B09-A1F5-5A3537442B5C}"/>
              </a:ext>
            </a:extLst>
          </p:cNvPr>
          <p:cNvSpPr txBox="1">
            <a:spLocks/>
          </p:cNvSpPr>
          <p:nvPr/>
        </p:nvSpPr>
        <p:spPr>
          <a:xfrm>
            <a:off x="1487488" y="950030"/>
            <a:ext cx="9025003" cy="25435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defRPr sz="1800" kern="1200">
                <a:solidFill>
                  <a:srgbClr val="532F7B"/>
                </a:solidFill>
                <a:latin typeface="Europa-Regular" panose="020000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6000" dirty="0"/>
              <a:t>Jaký je Tvůj životní příběh…úkol…cíl??</a:t>
            </a:r>
          </a:p>
          <a:p>
            <a:pPr marL="0" indent="0" algn="ctr">
              <a:buNone/>
            </a:pPr>
            <a:r>
              <a:rPr lang="cs-CZ" sz="6000" dirty="0"/>
              <a:t>…ke stejnému cíli může vést více cest. Stejné schopnosti a předpoklady lze uplatnit v řadě různých oborů.</a:t>
            </a:r>
          </a:p>
        </p:txBody>
      </p:sp>
    </p:spTree>
    <p:extLst>
      <p:ext uri="{BB962C8B-B14F-4D97-AF65-F5344CB8AC3E}">
        <p14:creationId xmlns:p14="http://schemas.microsoft.com/office/powerpoint/2010/main" val="652304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7FAE90D-B166-48A7-8C64-9ECA13B6CA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Image result for motivační citáty práce">
            <a:extLst>
              <a:ext uri="{FF2B5EF4-FFF2-40B4-BE49-F238E27FC236}">
                <a16:creationId xmlns:a16="http://schemas.microsoft.com/office/drawing/2014/main" id="{63102183-DE41-49CC-8CF0-F0AD7724C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576" y="115350"/>
            <a:ext cx="9639462" cy="6612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690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61183988-733A-EB44-A4B2-92B59FD53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21022"/>
            <a:ext cx="11664619" cy="768085"/>
          </a:xfrm>
        </p:spPr>
        <p:txBody>
          <a:bodyPr/>
          <a:lstStyle/>
          <a:p>
            <a:r>
              <a:rPr lang="cs-CZ" dirty="0"/>
              <a:t>Jak napsat životopis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F718E8A3-38DE-4B09-A1F5-5A3537442B5C}"/>
              </a:ext>
            </a:extLst>
          </p:cNvPr>
          <p:cNvSpPr txBox="1">
            <a:spLocks/>
          </p:cNvSpPr>
          <p:nvPr/>
        </p:nvSpPr>
        <p:spPr>
          <a:xfrm>
            <a:off x="1487488" y="4850237"/>
            <a:ext cx="9025003" cy="25435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3"/>
              </a:buBlip>
              <a:defRPr sz="1800" kern="1200">
                <a:solidFill>
                  <a:srgbClr val="532F7B"/>
                </a:solidFill>
                <a:latin typeface="Europa-Regular" panose="020000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6000" dirty="0"/>
              <a:t>Děkuji za pozornost</a:t>
            </a:r>
          </a:p>
        </p:txBody>
      </p:sp>
      <p:pic>
        <p:nvPicPr>
          <p:cNvPr id="2052" name="Picture 4" descr="Image result for rozhodnutí&quot;">
            <a:extLst>
              <a:ext uri="{FF2B5EF4-FFF2-40B4-BE49-F238E27FC236}">
                <a16:creationId xmlns:a16="http://schemas.microsoft.com/office/drawing/2014/main" id="{92EFC9C4-6474-4432-8E11-C07606CDD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144" y="652920"/>
            <a:ext cx="5868566" cy="385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453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61183988-733A-EB44-A4B2-92B59FD53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21022"/>
            <a:ext cx="11664619" cy="768085"/>
          </a:xfrm>
        </p:spPr>
        <p:txBody>
          <a:bodyPr/>
          <a:lstStyle/>
          <a:p>
            <a:r>
              <a:rPr lang="cs-CZ" dirty="0"/>
              <a:t>Jak napsat životopis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7690B2C-5F33-44B0-9B12-C84493C22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8" y="24064"/>
            <a:ext cx="12187032" cy="6858000"/>
          </a:xfrm>
          <a:prstGeom prst="rect">
            <a:avLst/>
          </a:prstGeom>
        </p:spPr>
      </p:pic>
      <p:pic>
        <p:nvPicPr>
          <p:cNvPr id="3074" name="Picture 2" descr="Image result for motivační citáty práce">
            <a:extLst>
              <a:ext uri="{FF2B5EF4-FFF2-40B4-BE49-F238E27FC236}">
                <a16:creationId xmlns:a16="http://schemas.microsoft.com/office/drawing/2014/main" id="{911B3E78-5DAF-4EA1-A87A-0F413EE7B3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81000"/>
            <a:ext cx="6096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420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61183988-733A-EB44-A4B2-92B59FD53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21022"/>
            <a:ext cx="11664619" cy="768085"/>
          </a:xfrm>
        </p:spPr>
        <p:txBody>
          <a:bodyPr/>
          <a:lstStyle/>
          <a:p>
            <a:r>
              <a:rPr lang="cs-CZ" dirty="0"/>
              <a:t>Jak napsat životopis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7690B2C-5F33-44B0-9B12-C84493C22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4645"/>
            <a:ext cx="12187032" cy="685800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A22E82E0-8D4C-408B-9B74-13CC87260D44}"/>
              </a:ext>
            </a:extLst>
          </p:cNvPr>
          <p:cNvSpPr/>
          <p:nvPr/>
        </p:nvSpPr>
        <p:spPr>
          <a:xfrm>
            <a:off x="3178479" y="827704"/>
            <a:ext cx="54208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dirty="0"/>
              <a:t>Zamysli se nad sebou…</a:t>
            </a:r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CB56F625-5CA0-48FB-B7C1-1A1241C948D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 i="0" kern="1200">
                <a:solidFill>
                  <a:srgbClr val="3D88C3"/>
                </a:solidFill>
                <a:latin typeface="Europa-Bold" panose="02000000000000000000" pitchFamily="2" charset="0"/>
                <a:ea typeface="+mn-ea"/>
                <a:cs typeface="+mn-cs"/>
              </a:defRPr>
            </a:lvl1pPr>
            <a:lvl2pPr marL="60958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Kdo jsi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Co umíš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Silné stránky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Slabé stránky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Přednosti</a:t>
            </a:r>
          </a:p>
          <a:p>
            <a:r>
              <a:rPr lang="cs-CZ" dirty="0"/>
              <a:t>…….                    pak to porovnej s požadavky pro studium a povolání</a:t>
            </a:r>
          </a:p>
        </p:txBody>
      </p:sp>
    </p:spTree>
    <p:extLst>
      <p:ext uri="{BB962C8B-B14F-4D97-AF65-F5344CB8AC3E}">
        <p14:creationId xmlns:p14="http://schemas.microsoft.com/office/powerpoint/2010/main" val="77818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61183988-733A-EB44-A4B2-92B59FD53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21022"/>
            <a:ext cx="11664619" cy="768085"/>
          </a:xfrm>
        </p:spPr>
        <p:txBody>
          <a:bodyPr/>
          <a:lstStyle/>
          <a:p>
            <a:r>
              <a:rPr lang="cs-CZ" dirty="0"/>
              <a:t>Jak napsat životopis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7690B2C-5F33-44B0-9B12-C84493C22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8" y="24064"/>
            <a:ext cx="12187032" cy="6858000"/>
          </a:xfrm>
          <a:prstGeom prst="rect">
            <a:avLst/>
          </a:prstGeom>
        </p:spPr>
      </p:pic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F718E8A3-38DE-4B09-A1F5-5A3537442B5C}"/>
              </a:ext>
            </a:extLst>
          </p:cNvPr>
          <p:cNvSpPr txBox="1">
            <a:spLocks/>
          </p:cNvSpPr>
          <p:nvPr/>
        </p:nvSpPr>
        <p:spPr>
          <a:xfrm>
            <a:off x="821094" y="1248622"/>
            <a:ext cx="9691397" cy="25435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defRPr sz="1800" kern="1200">
                <a:solidFill>
                  <a:srgbClr val="532F7B"/>
                </a:solidFill>
                <a:latin typeface="Europa-Regular" panose="020000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6000" dirty="0"/>
              <a:t>Silné stránky…</a:t>
            </a:r>
          </a:p>
          <a:p>
            <a:pPr marL="0" indent="0" algn="ctr">
              <a:buNone/>
            </a:pPr>
            <a:r>
              <a:rPr lang="cs-CZ" sz="6000" dirty="0">
                <a:hlinkClick r:id="rId5"/>
              </a:rPr>
              <a:t>http://testmojeplus.cz/</a:t>
            </a:r>
            <a:endParaRPr lang="cs-CZ" sz="60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D4D1AC9-3563-4323-9C27-5EFA2EEA55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772" y="3097762"/>
            <a:ext cx="3539330" cy="366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42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61183988-733A-EB44-A4B2-92B59FD53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21022"/>
            <a:ext cx="11664619" cy="768085"/>
          </a:xfrm>
        </p:spPr>
        <p:txBody>
          <a:bodyPr/>
          <a:lstStyle/>
          <a:p>
            <a:r>
              <a:rPr lang="cs-CZ" dirty="0"/>
              <a:t>Jak napsat životopis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7690B2C-5F33-44B0-9B12-C84493C22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84" y="0"/>
            <a:ext cx="12187032" cy="685800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E26339D7-25E2-4670-8A40-A41B56D5110F}"/>
              </a:ext>
            </a:extLst>
          </p:cNvPr>
          <p:cNvSpPr/>
          <p:nvPr/>
        </p:nvSpPr>
        <p:spPr>
          <a:xfrm>
            <a:off x="634483" y="1922108"/>
            <a:ext cx="102916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0" i="0" dirty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Přemýšlej o sobě…o svých </a:t>
            </a:r>
            <a:r>
              <a:rPr lang="cs-CZ" sz="3600" b="1" i="0" dirty="0">
                <a:solidFill>
                  <a:srgbClr val="C00000"/>
                </a:solidFill>
                <a:effectLst/>
                <a:latin typeface="inherit"/>
              </a:rPr>
              <a:t>studijních výsledcích</a:t>
            </a:r>
            <a:r>
              <a:rPr lang="cs-CZ" sz="3600" b="0" i="0" dirty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, jak přistupuješ k učení, které předměty Tě baví, jak si poradíš, když něčemu nerozumíš, jestli tě víc baví praktická činnost, hledej příčiny svých potíží při učení, ale i řešení, co se s tím dá dělat. </a:t>
            </a:r>
          </a:p>
          <a:p>
            <a:r>
              <a:rPr lang="cs-CZ" sz="3600" b="0" i="0" dirty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Všechno je možné změnit, ale jen když to opravdu chceš a uděláš pro to maximum.</a:t>
            </a:r>
            <a:endParaRPr lang="cs-CZ" sz="3600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82E007DC-DCB2-4AE2-A93C-AFCB617FB26A}"/>
              </a:ext>
            </a:extLst>
          </p:cNvPr>
          <p:cNvSpPr/>
          <p:nvPr/>
        </p:nvSpPr>
        <p:spPr>
          <a:xfrm>
            <a:off x="3178479" y="827704"/>
            <a:ext cx="54208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dirty="0"/>
              <a:t>Zamysli se nad sebou…</a:t>
            </a:r>
          </a:p>
        </p:txBody>
      </p:sp>
    </p:spTree>
    <p:extLst>
      <p:ext uri="{BB962C8B-B14F-4D97-AF65-F5344CB8AC3E}">
        <p14:creationId xmlns:p14="http://schemas.microsoft.com/office/powerpoint/2010/main" val="1297716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61183988-733A-EB44-A4B2-92B59FD53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21022"/>
            <a:ext cx="11664619" cy="768085"/>
          </a:xfrm>
        </p:spPr>
        <p:txBody>
          <a:bodyPr/>
          <a:lstStyle/>
          <a:p>
            <a:r>
              <a:rPr lang="cs-CZ" dirty="0"/>
              <a:t>Jak napsat životopis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7690B2C-5F33-44B0-9B12-C84493C22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37" y="0"/>
            <a:ext cx="12187032" cy="685800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6DCA92B4-9C0E-4FA8-BE16-EFE37359E0A6}"/>
              </a:ext>
            </a:extLst>
          </p:cNvPr>
          <p:cNvSpPr/>
          <p:nvPr/>
        </p:nvSpPr>
        <p:spPr>
          <a:xfrm>
            <a:off x="1905321" y="921006"/>
            <a:ext cx="82092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i="0" dirty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Promluv si o svých záměrech s nejbližšími</a:t>
            </a:r>
            <a:endParaRPr lang="cs-CZ" sz="3200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D0DA61B8-861C-45C1-A697-1CBF13FB2E91}"/>
              </a:ext>
            </a:extLst>
          </p:cNvPr>
          <p:cNvSpPr/>
          <p:nvPr/>
        </p:nvSpPr>
        <p:spPr>
          <a:xfrm>
            <a:off x="933061" y="2111834"/>
            <a:ext cx="1016103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0" i="0" dirty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…promluv s někým, </a:t>
            </a:r>
            <a:r>
              <a:rPr lang="cs-CZ" sz="3200" b="1" i="0" dirty="0">
                <a:solidFill>
                  <a:srgbClr val="C00000"/>
                </a:solidFill>
                <a:effectLst/>
                <a:latin typeface="inherit"/>
              </a:rPr>
              <a:t>komu důvěřuješ</a:t>
            </a:r>
            <a:r>
              <a:rPr lang="cs-CZ" sz="3200" b="0" i="0" dirty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. Mohou to být rodiče, příbuzní, kamarádi, učitelé, výchovný poradce, kariérový poradce mimo školu. Ptej se, co si o tom myslí, co ti k tomu mohou říct. Kde Tě vidí, co </a:t>
            </a:r>
            <a:r>
              <a:rPr lang="cs-CZ" sz="3200" dirty="0">
                <a:solidFill>
                  <a:srgbClr val="333333"/>
                </a:solidFill>
                <a:latin typeface="Segoe UI" panose="020B0502040204020203" pitchFamily="34" charset="0"/>
              </a:rPr>
              <a:t>jdou dle nich Tvé silné stránky</a:t>
            </a:r>
            <a:r>
              <a:rPr lang="cs-CZ" sz="3200" dirty="0">
                <a:solidFill>
                  <a:srgbClr val="333333"/>
                </a:solidFill>
                <a:latin typeface="Segoe UI" panose="020B0502040204020203" pitchFamily="34" charset="0"/>
                <a:sym typeface="Wingdings" panose="05000000000000000000" pitchFamily="2" charset="2"/>
              </a:rPr>
              <a:t>. </a:t>
            </a:r>
            <a:r>
              <a:rPr lang="cs-CZ" sz="3200" b="0" i="0" dirty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Jejich </a:t>
            </a:r>
            <a:r>
              <a:rPr lang="cs-CZ" sz="3200" b="1" i="0" dirty="0">
                <a:solidFill>
                  <a:srgbClr val="C00000"/>
                </a:solidFill>
                <a:effectLst/>
                <a:latin typeface="inherit"/>
              </a:rPr>
              <a:t>názor</a:t>
            </a:r>
            <a:r>
              <a:rPr lang="cs-CZ" sz="3200" b="0" i="0" dirty="0">
                <a:solidFill>
                  <a:srgbClr val="C00000"/>
                </a:solidFill>
                <a:effectLst/>
                <a:latin typeface="Segoe UI" panose="020B0502040204020203" pitchFamily="34" charset="0"/>
              </a:rPr>
              <a:t> </a:t>
            </a:r>
            <a:r>
              <a:rPr lang="cs-CZ" sz="3200" b="0" i="0" dirty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může být jiný než tvůj (zamysli se), ale získáš cennou zpětnou vazbu a podněty k přemýšlení.                 …pak se rozhodni sám.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978578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61183988-733A-EB44-A4B2-92B59FD53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21022"/>
            <a:ext cx="11664619" cy="768085"/>
          </a:xfrm>
        </p:spPr>
        <p:txBody>
          <a:bodyPr/>
          <a:lstStyle/>
          <a:p>
            <a:r>
              <a:rPr lang="cs-CZ" dirty="0"/>
              <a:t>Jak napsat životopis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7690B2C-5F33-44B0-9B12-C84493C22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8" y="-69246"/>
            <a:ext cx="12187032" cy="6858000"/>
          </a:xfrm>
          <a:prstGeom prst="rect">
            <a:avLst/>
          </a:prstGeom>
        </p:spPr>
      </p:pic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F718E8A3-38DE-4B09-A1F5-5A3537442B5C}"/>
              </a:ext>
            </a:extLst>
          </p:cNvPr>
          <p:cNvSpPr txBox="1">
            <a:spLocks/>
          </p:cNvSpPr>
          <p:nvPr/>
        </p:nvSpPr>
        <p:spPr>
          <a:xfrm>
            <a:off x="1487488" y="492841"/>
            <a:ext cx="9025003" cy="25435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defRPr sz="1800" kern="1200">
                <a:solidFill>
                  <a:srgbClr val="532F7B"/>
                </a:solidFill>
                <a:latin typeface="Europa-Regular" panose="020000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6000" dirty="0"/>
              <a:t>Rozhoduji se…</a:t>
            </a:r>
          </a:p>
          <a:p>
            <a:pPr fontAlgn="base"/>
            <a:r>
              <a:rPr lang="cs-CZ" sz="2000" dirty="0"/>
              <a:t>Podle průzkumu Soukromé střední školy výpočetní techniky (SSŠVT) v </a:t>
            </a:r>
            <a:r>
              <a:rPr lang="cs-CZ" sz="2000" u="sng" dirty="0">
                <a:hlinkClick r:id="rId5" tooltip="/tema/clanek/praha-40068993"/>
              </a:rPr>
              <a:t>Praze</a:t>
            </a:r>
            <a:r>
              <a:rPr lang="cs-CZ" sz="2000" dirty="0"/>
              <a:t> si o výběru střední školy rozhoduje 42 procent dětí zcela samo, 56 procent budoucích středoškoláků se radí s rodiči, zbytek se nevyjádřil.</a:t>
            </a:r>
          </a:p>
          <a:p>
            <a:pPr fontAlgn="base"/>
            <a:r>
              <a:rPr lang="cs-CZ" sz="2000" dirty="0"/>
              <a:t>Více než polovina rodičů však přiznává, že poprvé se o dané střední škole dozvěděli od svého potomka.</a:t>
            </a:r>
          </a:p>
          <a:p>
            <a:pPr fontAlgn="base"/>
            <a:r>
              <a:rPr lang="cs-CZ" sz="2000" dirty="0"/>
              <a:t>„Většina žáků (60 procent) učiní finální výběr střední školy v 9. ročníku, 30 procent má jasno už od 8. třídy a zbytek se pro naši školu rozhodl ještě dřív,“ uvedl ředitel zmíněné školy zaměřené na IT obory Martin Vodička.</a:t>
            </a:r>
          </a:p>
          <a:p>
            <a:pPr marL="0" indent="0" algn="ctr">
              <a:buNone/>
            </a:pPr>
            <a:endParaRPr lang="cs-CZ" sz="6000" dirty="0"/>
          </a:p>
        </p:txBody>
      </p:sp>
      <p:pic>
        <p:nvPicPr>
          <p:cNvPr id="1028" name="Picture 4" descr="Image result for rouhodování">
            <a:extLst>
              <a:ext uri="{FF2B5EF4-FFF2-40B4-BE49-F238E27FC236}">
                <a16:creationId xmlns:a16="http://schemas.microsoft.com/office/drawing/2014/main" id="{BE539102-249B-4513-ABD1-C5EF1E2A1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850" y="4049486"/>
            <a:ext cx="2400300" cy="217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301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61183988-733A-EB44-A4B2-92B59FD53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21022"/>
            <a:ext cx="11664619" cy="768085"/>
          </a:xfrm>
        </p:spPr>
        <p:txBody>
          <a:bodyPr/>
          <a:lstStyle/>
          <a:p>
            <a:r>
              <a:rPr lang="cs-CZ" dirty="0"/>
              <a:t>Jak napsat životopis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7690B2C-5F33-44B0-9B12-C84493C22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84" y="0"/>
            <a:ext cx="12187032" cy="685800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43684CDD-76B6-4536-BC44-69A720A512F2}"/>
              </a:ext>
            </a:extLst>
          </p:cNvPr>
          <p:cNvSpPr/>
          <p:nvPr/>
        </p:nvSpPr>
        <p:spPr>
          <a:xfrm>
            <a:off x="2124118" y="575773"/>
            <a:ext cx="70922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dirty="0"/>
              <a:t>Vytvoř si seznam oborů, škol…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26AE0831-7457-4797-8537-D53A5166B57A}"/>
              </a:ext>
            </a:extLst>
          </p:cNvPr>
          <p:cNvSpPr/>
          <p:nvPr/>
        </p:nvSpPr>
        <p:spPr>
          <a:xfrm>
            <a:off x="970385" y="1755788"/>
            <a:ext cx="908801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0" i="0" dirty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Zapisuj si obory, školy, které tě něčím osloví. Jestli tě zajímá nějaké celé odvětví/zaměření, podívej se na nabídku jak maturitních oborů, tak s vyučením. Taky potřebuješ </a:t>
            </a:r>
            <a:r>
              <a:rPr lang="cs-CZ" sz="3200" b="1" i="0" dirty="0">
                <a:solidFill>
                  <a:srgbClr val="C00000"/>
                </a:solidFill>
                <a:effectLst/>
                <a:latin typeface="inherit"/>
              </a:rPr>
              <a:t>o oborech něco vědět</a:t>
            </a:r>
            <a:r>
              <a:rPr lang="cs-CZ" sz="3200" b="0" i="0" dirty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 - co se naučíš a co tě čeká po škole.</a:t>
            </a:r>
          </a:p>
          <a:p>
            <a:endParaRPr lang="cs-CZ" sz="3200" dirty="0">
              <a:solidFill>
                <a:srgbClr val="333333"/>
              </a:solidFill>
              <a:latin typeface="Segoe UI" panose="020B0502040204020203" pitchFamily="34" charset="0"/>
            </a:endParaRPr>
          </a:p>
          <a:p>
            <a:r>
              <a:rPr lang="cs-CZ" sz="3600" dirty="0">
                <a:solidFill>
                  <a:srgbClr val="333333"/>
                </a:solidFill>
                <a:latin typeface="Segoe UI" panose="020B0502040204020203" pitchFamily="34" charset="0"/>
              </a:rPr>
              <a:t>www.mujzivotposkole.cz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42110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61183988-733A-EB44-A4B2-92B59FD53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21022"/>
            <a:ext cx="11664619" cy="768085"/>
          </a:xfrm>
        </p:spPr>
        <p:txBody>
          <a:bodyPr/>
          <a:lstStyle/>
          <a:p>
            <a:r>
              <a:rPr lang="cs-CZ" dirty="0"/>
              <a:t>Jak napsat životopis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7690B2C-5F33-44B0-9B12-C84493C22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84" y="0"/>
            <a:ext cx="12187032" cy="6858000"/>
          </a:xfrm>
          <a:prstGeom prst="rect">
            <a:avLst/>
          </a:prstGeom>
        </p:spPr>
      </p:pic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F718E8A3-38DE-4B09-A1F5-5A3537442B5C}"/>
              </a:ext>
            </a:extLst>
          </p:cNvPr>
          <p:cNvSpPr txBox="1">
            <a:spLocks/>
          </p:cNvSpPr>
          <p:nvPr/>
        </p:nvSpPr>
        <p:spPr>
          <a:xfrm>
            <a:off x="1487488" y="2116354"/>
            <a:ext cx="9025003" cy="32580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defRPr sz="1800" kern="1200">
                <a:solidFill>
                  <a:srgbClr val="532F7B"/>
                </a:solidFill>
                <a:latin typeface="Europa-Regular" panose="020000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cs-CZ" sz="2400" b="1" dirty="0"/>
              <a:t>Pozoruj lidi</a:t>
            </a:r>
            <a:r>
              <a:rPr lang="cs-CZ" sz="2400" dirty="0"/>
              <a:t> kolem sebe - kdo co dělá, kde to dělá, ale také jak to dělá. Všímej si detailů – kromě vlastní pracovní činnosti i prostředí, pomůcek, způsobu práce a srovnávej. Je ti z toho něco blízké? Zajímalo by tě to? Je to mimo tvůj zájem?</a:t>
            </a:r>
          </a:p>
          <a:p>
            <a:pPr fontAlgn="base"/>
            <a:r>
              <a:rPr lang="cs-CZ" sz="2400" b="1" dirty="0"/>
              <a:t>Popisy jednotlivých povolání</a:t>
            </a:r>
            <a:r>
              <a:rPr lang="cs-CZ" sz="2400" dirty="0"/>
              <a:t> získáš na stránkách Národní soustavy povolání </a:t>
            </a:r>
            <a:r>
              <a:rPr lang="cs-CZ" sz="2400" b="1" u="sng" dirty="0">
                <a:hlinkClick r:id="rId5"/>
              </a:rPr>
              <a:t>www.nsp.cz</a:t>
            </a:r>
            <a:r>
              <a:rPr lang="cs-CZ" sz="2400" dirty="0"/>
              <a:t>. Mysli přitom jen na sebe a přemýšlej, jestli požadované vzdělání a dovednosti u povolání, které tě zaujme, odpovídají tvým schopnostem a možnostem.</a:t>
            </a:r>
          </a:p>
          <a:p>
            <a:pPr fontAlgn="base"/>
            <a:r>
              <a:rPr lang="cs-CZ" sz="2400" dirty="0"/>
              <a:t>Inspiruj se </a:t>
            </a:r>
            <a:r>
              <a:rPr lang="cs-CZ" sz="2400" b="1" dirty="0"/>
              <a:t>filmovými ukázkami</a:t>
            </a:r>
            <a:r>
              <a:rPr lang="cs-CZ" sz="2400" dirty="0"/>
              <a:t> vybraných povolání…</a:t>
            </a:r>
            <a:r>
              <a:rPr lang="cs-CZ" sz="2400" dirty="0">
                <a:hlinkClick r:id="rId6"/>
              </a:rPr>
              <a:t>https://www.infoabsolvent.cz/VideoObory/</a:t>
            </a:r>
            <a:endParaRPr lang="cs-CZ" sz="2400" dirty="0"/>
          </a:p>
          <a:p>
            <a:pPr marL="0" indent="0" algn="ctr">
              <a:buNone/>
            </a:pPr>
            <a:endParaRPr lang="cs-CZ" sz="6000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6208463-7267-41B8-8840-DA877119C8B1}"/>
              </a:ext>
            </a:extLst>
          </p:cNvPr>
          <p:cNvSpPr/>
          <p:nvPr/>
        </p:nvSpPr>
        <p:spPr>
          <a:xfrm>
            <a:off x="2338722" y="827704"/>
            <a:ext cx="689310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dirty="0"/>
              <a:t>Co bys dělal/a, kdybys byl/a…</a:t>
            </a:r>
          </a:p>
        </p:txBody>
      </p:sp>
    </p:spTree>
    <p:extLst>
      <p:ext uri="{BB962C8B-B14F-4D97-AF65-F5344CB8AC3E}">
        <p14:creationId xmlns:p14="http://schemas.microsoft.com/office/powerpoint/2010/main" val="7205342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2203</TotalTime>
  <Words>1188</Words>
  <Application>Microsoft Office PowerPoint</Application>
  <PresentationFormat>Širokoúhlá obrazovka</PresentationFormat>
  <Paragraphs>76</Paragraphs>
  <Slides>19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Europa-Bold</vt:lpstr>
      <vt:lpstr>Europa-Regular</vt:lpstr>
      <vt:lpstr>inherit</vt:lpstr>
      <vt:lpstr>Segoe UI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iseberova@mspakt.cz</dc:creator>
  <cp:lastModifiedBy>iseberova@mspakt.cz</cp:lastModifiedBy>
  <cp:revision>25</cp:revision>
  <dcterms:created xsi:type="dcterms:W3CDTF">2020-02-03T07:38:55Z</dcterms:created>
  <dcterms:modified xsi:type="dcterms:W3CDTF">2020-02-09T19:32:31Z</dcterms:modified>
</cp:coreProperties>
</file>