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3" r:id="rId1"/>
  </p:sldMasterIdLst>
  <p:notesMasterIdLst>
    <p:notesMasterId r:id="rId27"/>
  </p:notesMasterIdLst>
  <p:handoutMasterIdLst>
    <p:handoutMasterId r:id="rId28"/>
  </p:handoutMasterIdLst>
  <p:sldIdLst>
    <p:sldId id="893" r:id="rId2"/>
    <p:sldId id="1091" r:id="rId3"/>
    <p:sldId id="965" r:id="rId4"/>
    <p:sldId id="974" r:id="rId5"/>
    <p:sldId id="975" r:id="rId6"/>
    <p:sldId id="1081" r:id="rId7"/>
    <p:sldId id="1082" r:id="rId8"/>
    <p:sldId id="1062" r:id="rId9"/>
    <p:sldId id="1070" r:id="rId10"/>
    <p:sldId id="1083" r:id="rId11"/>
    <p:sldId id="1084" r:id="rId12"/>
    <p:sldId id="1063" r:id="rId13"/>
    <p:sldId id="1069" r:id="rId14"/>
    <p:sldId id="1078" r:id="rId15"/>
    <p:sldId id="1077" r:id="rId16"/>
    <p:sldId id="1079" r:id="rId17"/>
    <p:sldId id="1088" r:id="rId18"/>
    <p:sldId id="1089" r:id="rId19"/>
    <p:sldId id="1090" r:id="rId20"/>
    <p:sldId id="966" r:id="rId21"/>
    <p:sldId id="1067" r:id="rId22"/>
    <p:sldId id="1068" r:id="rId23"/>
    <p:sldId id="1049" r:id="rId24"/>
    <p:sldId id="971" r:id="rId25"/>
    <p:sldId id="1035" r:id="rId26"/>
  </p:sldIdLst>
  <p:sldSz cx="9144000" cy="5143500" type="screen16x9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2F7B"/>
    <a:srgbClr val="FF0000"/>
    <a:srgbClr val="02800E"/>
    <a:srgbClr val="B9B9B9"/>
    <a:srgbClr val="004396"/>
    <a:srgbClr val="3D88C3"/>
    <a:srgbClr val="696969"/>
    <a:srgbClr val="74A785"/>
    <a:srgbClr val="2E88C8"/>
    <a:srgbClr val="387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012" autoAdjust="0"/>
  </p:normalViewPr>
  <p:slideViewPr>
    <p:cSldViewPr>
      <p:cViewPr varScale="1">
        <p:scale>
          <a:sx n="104" d="100"/>
          <a:sy n="104" d="100"/>
        </p:scale>
        <p:origin x="811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5960" y="21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P\Downloads\els-2019-4238-en-g00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P\Downloads\els-2019-4238-en-g0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7445796086387494E-3"/>
          <c:y val="0.11748568155016817"/>
          <c:w val="0.98906927548920154"/>
          <c:h val="0.8725539169280079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'g2-4'!$D$31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6BB6"/>
            </a:solidFill>
            <a:ln w="25400"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DE192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5B2-4005-8819-A3E2E60047AD}"/>
              </c:ext>
            </c:extLst>
          </c:dPt>
          <c:cat>
            <c:strRef>
              <c:f>'g2-4'!$B$32:$B$76</c:f>
              <c:strCache>
                <c:ptCount val="45"/>
                <c:pt idx="0">
                  <c:v>MEX</c:v>
                </c:pt>
                <c:pt idx="1">
                  <c:v>TUR</c:v>
                </c:pt>
                <c:pt idx="2">
                  <c:v>CHL</c:v>
                </c:pt>
                <c:pt idx="3">
                  <c:v>KOR</c:v>
                </c:pt>
                <c:pt idx="4">
                  <c:v>SVK</c:v>
                </c:pt>
                <c:pt idx="5">
                  <c:v>ISR</c:v>
                </c:pt>
                <c:pt idx="6">
                  <c:v>LUX</c:v>
                </c:pt>
                <c:pt idx="7">
                  <c:v>IRL</c:v>
                </c:pt>
                <c:pt idx="8">
                  <c:v>ISL</c:v>
                </c:pt>
                <c:pt idx="9">
                  <c:v>POL</c:v>
                </c:pt>
                <c:pt idx="10">
                  <c:v>USA</c:v>
                </c:pt>
                <c:pt idx="11">
                  <c:v>AUS</c:v>
                </c:pt>
                <c:pt idx="12">
                  <c:v>NZL</c:v>
                </c:pt>
                <c:pt idx="13">
                  <c:v>CAN</c:v>
                </c:pt>
                <c:pt idx="14">
                  <c:v>NOR</c:v>
                </c:pt>
                <c:pt idx="15">
                  <c:v>OECD</c:v>
                </c:pt>
                <c:pt idx="16">
                  <c:v>HUN</c:v>
                </c:pt>
                <c:pt idx="17">
                  <c:v>SVN</c:v>
                </c:pt>
                <c:pt idx="18">
                  <c:v>CZE</c:v>
                </c:pt>
                <c:pt idx="19">
                  <c:v>CHE</c:v>
                </c:pt>
                <c:pt idx="20">
                  <c:v>GBR</c:v>
                </c:pt>
                <c:pt idx="21">
                  <c:v>ESP</c:v>
                </c:pt>
                <c:pt idx="22">
                  <c:v>AUT</c:v>
                </c:pt>
                <c:pt idx="23">
                  <c:v>NLD</c:v>
                </c:pt>
                <c:pt idx="24">
                  <c:v>BEL</c:v>
                </c:pt>
                <c:pt idx="25">
                  <c:v>EST</c:v>
                </c:pt>
                <c:pt idx="26">
                  <c:v>LVA</c:v>
                </c:pt>
                <c:pt idx="27">
                  <c:v>DNK</c:v>
                </c:pt>
                <c:pt idx="28">
                  <c:v>FRA</c:v>
                </c:pt>
                <c:pt idx="29">
                  <c:v>SWE</c:v>
                </c:pt>
                <c:pt idx="30">
                  <c:v>PRT</c:v>
                </c:pt>
                <c:pt idx="31">
                  <c:v>DEU</c:v>
                </c:pt>
                <c:pt idx="32">
                  <c:v>FIN</c:v>
                </c:pt>
                <c:pt idx="33">
                  <c:v>GRC</c:v>
                </c:pt>
                <c:pt idx="34">
                  <c:v>ITA</c:v>
                </c:pt>
                <c:pt idx="35">
                  <c:v>JPN</c:v>
                </c:pt>
                <c:pt idx="37">
                  <c:v>SAU</c:v>
                </c:pt>
                <c:pt idx="38">
                  <c:v>IDN</c:v>
                </c:pt>
                <c:pt idx="39">
                  <c:v>ZAF</c:v>
                </c:pt>
                <c:pt idx="40">
                  <c:v>IND</c:v>
                </c:pt>
                <c:pt idx="41">
                  <c:v>BRA</c:v>
                </c:pt>
                <c:pt idx="42">
                  <c:v>CHN</c:v>
                </c:pt>
                <c:pt idx="43">
                  <c:v>ARG</c:v>
                </c:pt>
                <c:pt idx="44">
                  <c:v>RUS</c:v>
                </c:pt>
              </c:strCache>
            </c:strRef>
          </c:cat>
          <c:val>
            <c:numRef>
              <c:f>'g2-4'!$D$32:$D$76</c:f>
              <c:numCache>
                <c:formatCode>##0.0;\-##0.0;0</c:formatCode>
                <c:ptCount val="45"/>
                <c:pt idx="0">
                  <c:v>11.4311851610567</c:v>
                </c:pt>
                <c:pt idx="1">
                  <c:v>13.4297916070763</c:v>
                </c:pt>
                <c:pt idx="2">
                  <c:v>17.0107443033023</c:v>
                </c:pt>
                <c:pt idx="3">
                  <c:v>19.391229802354299</c:v>
                </c:pt>
                <c:pt idx="4">
                  <c:v>21.517962474334499</c:v>
                </c:pt>
                <c:pt idx="5">
                  <c:v>21.1070103300972</c:v>
                </c:pt>
                <c:pt idx="6">
                  <c:v>21.989663796115099</c:v>
                </c:pt>
                <c:pt idx="7">
                  <c:v>22.3145288569679</c:v>
                </c:pt>
                <c:pt idx="8">
                  <c:v>23.110444349192701</c:v>
                </c:pt>
                <c:pt idx="9">
                  <c:v>24.311241359015501</c:v>
                </c:pt>
                <c:pt idx="10">
                  <c:v>24.609746675341299</c:v>
                </c:pt>
                <c:pt idx="11">
                  <c:v>24.975171730904901</c:v>
                </c:pt>
                <c:pt idx="12">
                  <c:v>25.050506997225099</c:v>
                </c:pt>
                <c:pt idx="13">
                  <c:v>26.0502780758613</c:v>
                </c:pt>
                <c:pt idx="14">
                  <c:v>27.4217923628071</c:v>
                </c:pt>
                <c:pt idx="15">
                  <c:v>27.856442551678846</c:v>
                </c:pt>
                <c:pt idx="16">
                  <c:v>27.8503417829724</c:v>
                </c:pt>
                <c:pt idx="17">
                  <c:v>28.773403545250702</c:v>
                </c:pt>
                <c:pt idx="18">
                  <c:v>28.754963480208701</c:v>
                </c:pt>
                <c:pt idx="19">
                  <c:v>29.0325514205799</c:v>
                </c:pt>
                <c:pt idx="20">
                  <c:v>30.9694445252373</c:v>
                </c:pt>
                <c:pt idx="21">
                  <c:v>30.5971596901149</c:v>
                </c:pt>
                <c:pt idx="22">
                  <c:v>30.498104944304799</c:v>
                </c:pt>
                <c:pt idx="23">
                  <c:v>30.187469132892598</c:v>
                </c:pt>
                <c:pt idx="24">
                  <c:v>30.611095457647099</c:v>
                </c:pt>
                <c:pt idx="25">
                  <c:v>31.0476336191869</c:v>
                </c:pt>
                <c:pt idx="26">
                  <c:v>31.505802522379501</c:v>
                </c:pt>
                <c:pt idx="27">
                  <c:v>32.968029666483297</c:v>
                </c:pt>
                <c:pt idx="28">
                  <c:v>33.283964849392198</c:v>
                </c:pt>
                <c:pt idx="29">
                  <c:v>33.832069474738397</c:v>
                </c:pt>
                <c:pt idx="30">
                  <c:v>34.614213902211503</c:v>
                </c:pt>
                <c:pt idx="31">
                  <c:v>34.7651587494355</c:v>
                </c:pt>
                <c:pt idx="32">
                  <c:v>35.047019985386697</c:v>
                </c:pt>
                <c:pt idx="33">
                  <c:v>32.958643729484699</c:v>
                </c:pt>
                <c:pt idx="34">
                  <c:v>37.759673751833198</c:v>
                </c:pt>
                <c:pt idx="35">
                  <c:v>46.191346428660601</c:v>
                </c:pt>
                <c:pt idx="37">
                  <c:v>4.80551224849905</c:v>
                </c:pt>
                <c:pt idx="38">
                  <c:v>8.7354569904293307</c:v>
                </c:pt>
                <c:pt idx="39">
                  <c:v>9.0282007071192893</c:v>
                </c:pt>
                <c:pt idx="40">
                  <c:v>10.0138505660109</c:v>
                </c:pt>
                <c:pt idx="41">
                  <c:v>13.033041472053901</c:v>
                </c:pt>
                <c:pt idx="42">
                  <c:v>14.473743271639799</c:v>
                </c:pt>
                <c:pt idx="43">
                  <c:v>19.525360587653001</c:v>
                </c:pt>
                <c:pt idx="44">
                  <c:v>20.663471578617401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2-4005-8819-A3E2E6004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928184"/>
        <c:axId val="1"/>
      </c:barChart>
      <c:lineChart>
        <c:grouping val="standard"/>
        <c:varyColors val="0"/>
        <c:ser>
          <c:idx val="0"/>
          <c:order val="0"/>
          <c:tx>
            <c:strRef>
              <c:f>'g2-4'!$C$31</c:f>
              <c:strCache>
                <c:ptCount val="1"/>
                <c:pt idx="0">
                  <c:v>1980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rgbClr val="000000"/>
                </a:solidFill>
                <a:prstDash val="solid"/>
              </a:ln>
              <a:effectLst/>
            </c:spPr>
          </c:marker>
          <c:cat>
            <c:strRef>
              <c:f>'g2-4'!$B$32:$B$76</c:f>
              <c:strCache>
                <c:ptCount val="45"/>
                <c:pt idx="0">
                  <c:v>MEX</c:v>
                </c:pt>
                <c:pt idx="1">
                  <c:v>TUR</c:v>
                </c:pt>
                <c:pt idx="2">
                  <c:v>CHL</c:v>
                </c:pt>
                <c:pt idx="3">
                  <c:v>KOR</c:v>
                </c:pt>
                <c:pt idx="4">
                  <c:v>SVK</c:v>
                </c:pt>
                <c:pt idx="5">
                  <c:v>ISR</c:v>
                </c:pt>
                <c:pt idx="6">
                  <c:v>LUX</c:v>
                </c:pt>
                <c:pt idx="7">
                  <c:v>IRL</c:v>
                </c:pt>
                <c:pt idx="8">
                  <c:v>ISL</c:v>
                </c:pt>
                <c:pt idx="9">
                  <c:v>POL</c:v>
                </c:pt>
                <c:pt idx="10">
                  <c:v>USA</c:v>
                </c:pt>
                <c:pt idx="11">
                  <c:v>AUS</c:v>
                </c:pt>
                <c:pt idx="12">
                  <c:v>NZL</c:v>
                </c:pt>
                <c:pt idx="13">
                  <c:v>CAN</c:v>
                </c:pt>
                <c:pt idx="14">
                  <c:v>NOR</c:v>
                </c:pt>
                <c:pt idx="15">
                  <c:v>OECD</c:v>
                </c:pt>
                <c:pt idx="16">
                  <c:v>HUN</c:v>
                </c:pt>
                <c:pt idx="17">
                  <c:v>SVN</c:v>
                </c:pt>
                <c:pt idx="18">
                  <c:v>CZE</c:v>
                </c:pt>
                <c:pt idx="19">
                  <c:v>CHE</c:v>
                </c:pt>
                <c:pt idx="20">
                  <c:v>GBR</c:v>
                </c:pt>
                <c:pt idx="21">
                  <c:v>ESP</c:v>
                </c:pt>
                <c:pt idx="22">
                  <c:v>AUT</c:v>
                </c:pt>
                <c:pt idx="23">
                  <c:v>NLD</c:v>
                </c:pt>
                <c:pt idx="24">
                  <c:v>BEL</c:v>
                </c:pt>
                <c:pt idx="25">
                  <c:v>EST</c:v>
                </c:pt>
                <c:pt idx="26">
                  <c:v>LVA</c:v>
                </c:pt>
                <c:pt idx="27">
                  <c:v>DNK</c:v>
                </c:pt>
                <c:pt idx="28">
                  <c:v>FRA</c:v>
                </c:pt>
                <c:pt idx="29">
                  <c:v>SWE</c:v>
                </c:pt>
                <c:pt idx="30">
                  <c:v>PRT</c:v>
                </c:pt>
                <c:pt idx="31">
                  <c:v>DEU</c:v>
                </c:pt>
                <c:pt idx="32">
                  <c:v>FIN</c:v>
                </c:pt>
                <c:pt idx="33">
                  <c:v>GRC</c:v>
                </c:pt>
                <c:pt idx="34">
                  <c:v>ITA</c:v>
                </c:pt>
                <c:pt idx="35">
                  <c:v>JPN</c:v>
                </c:pt>
                <c:pt idx="37">
                  <c:v>SAU</c:v>
                </c:pt>
                <c:pt idx="38">
                  <c:v>IDN</c:v>
                </c:pt>
                <c:pt idx="39">
                  <c:v>ZAF</c:v>
                </c:pt>
                <c:pt idx="40">
                  <c:v>IND</c:v>
                </c:pt>
                <c:pt idx="41">
                  <c:v>BRA</c:v>
                </c:pt>
                <c:pt idx="42">
                  <c:v>CHN</c:v>
                </c:pt>
                <c:pt idx="43">
                  <c:v>ARG</c:v>
                </c:pt>
                <c:pt idx="44">
                  <c:v>RUS</c:v>
                </c:pt>
              </c:strCache>
            </c:strRef>
          </c:cat>
          <c:val>
            <c:numRef>
              <c:f>'g2-4'!$C$32:$C$76</c:f>
              <c:numCache>
                <c:formatCode>##0.0;\-##0.0;0</c:formatCode>
                <c:ptCount val="45"/>
                <c:pt idx="0">
                  <c:v>9.56876866816404</c:v>
                </c:pt>
                <c:pt idx="1">
                  <c:v>10.3974011975279</c:v>
                </c:pt>
                <c:pt idx="2">
                  <c:v>11.2309729103913</c:v>
                </c:pt>
                <c:pt idx="3">
                  <c:v>8.1593423429272693</c:v>
                </c:pt>
                <c:pt idx="4">
                  <c:v>19.001402607973102</c:v>
                </c:pt>
                <c:pt idx="5">
                  <c:v>17.4410545020509</c:v>
                </c:pt>
                <c:pt idx="6">
                  <c:v>22.766784646701801</c:v>
                </c:pt>
                <c:pt idx="7">
                  <c:v>21.492726898533899</c:v>
                </c:pt>
                <c:pt idx="8">
                  <c:v>18.7050957265667</c:v>
                </c:pt>
                <c:pt idx="9">
                  <c:v>17.612663592627499</c:v>
                </c:pt>
                <c:pt idx="10">
                  <c:v>20.459300850384601</c:v>
                </c:pt>
                <c:pt idx="11">
                  <c:v>17.1154454212075</c:v>
                </c:pt>
                <c:pt idx="12">
                  <c:v>18.372789434620401</c:v>
                </c:pt>
                <c:pt idx="13">
                  <c:v>16.229726176276301</c:v>
                </c:pt>
                <c:pt idx="14">
                  <c:v>26.582951639333402</c:v>
                </c:pt>
                <c:pt idx="15">
                  <c:v>20.397308680766525</c:v>
                </c:pt>
                <c:pt idx="16">
                  <c:v>23.255241204559301</c:v>
                </c:pt>
                <c:pt idx="17">
                  <c:v>19.7664945512557</c:v>
                </c:pt>
                <c:pt idx="18">
                  <c:v>24.012185099484299</c:v>
                </c:pt>
                <c:pt idx="19">
                  <c:v>23.7100959195398</c:v>
                </c:pt>
                <c:pt idx="20">
                  <c:v>26.921288534534799</c:v>
                </c:pt>
                <c:pt idx="21">
                  <c:v>20.4201320975111</c:v>
                </c:pt>
                <c:pt idx="22">
                  <c:v>27.230183265701399</c:v>
                </c:pt>
                <c:pt idx="23">
                  <c:v>19.8130436901784</c:v>
                </c:pt>
                <c:pt idx="24">
                  <c:v>25.2278605739623</c:v>
                </c:pt>
                <c:pt idx="25">
                  <c:v>21.271152635620101</c:v>
                </c:pt>
                <c:pt idx="26">
                  <c:v>22.093229018644699</c:v>
                </c:pt>
                <c:pt idx="27">
                  <c:v>25.300154441423199</c:v>
                </c:pt>
                <c:pt idx="28">
                  <c:v>24.845201097823299</c:v>
                </c:pt>
                <c:pt idx="29">
                  <c:v>28.511981871067</c:v>
                </c:pt>
                <c:pt idx="30">
                  <c:v>21.282136454718401</c:v>
                </c:pt>
                <c:pt idx="31">
                  <c:v>27.302259422460398</c:v>
                </c:pt>
                <c:pt idx="32">
                  <c:v>20.132193186051701</c:v>
                </c:pt>
                <c:pt idx="33">
                  <c:v>22.2432598508449</c:v>
                </c:pt>
                <c:pt idx="34">
                  <c:v>23.5528312850875</c:v>
                </c:pt>
                <c:pt idx="35">
                  <c:v>14.7363855348662</c:v>
                </c:pt>
                <c:pt idx="37">
                  <c:v>6.8510263273242797</c:v>
                </c:pt>
                <c:pt idx="38">
                  <c:v>8.0783561780198507</c:v>
                </c:pt>
                <c:pt idx="39">
                  <c:v>7.8052081693619</c:v>
                </c:pt>
                <c:pt idx="40">
                  <c:v>7.7585618562492602</c:v>
                </c:pt>
                <c:pt idx="41">
                  <c:v>8.0539216424645108</c:v>
                </c:pt>
                <c:pt idx="42">
                  <c:v>9.6669629041863203</c:v>
                </c:pt>
                <c:pt idx="43">
                  <c:v>15.4248031040306</c:v>
                </c:pt>
                <c:pt idx="44">
                  <c:v>17.201732484725699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B2-4005-8819-A3E2E60047AD}"/>
            </c:ext>
          </c:extLst>
        </c:ser>
        <c:ser>
          <c:idx val="2"/>
          <c:order val="2"/>
          <c:tx>
            <c:strRef>
              <c:f>'g2-4'!$E$31</c:f>
              <c:strCache>
                <c:ptCount val="1"/>
                <c:pt idx="0">
                  <c:v>2050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AACC"/>
              </a:solidFill>
              <a:ln w="6350">
                <a:solidFill>
                  <a:schemeClr val="tx1"/>
                </a:solidFill>
                <a:prstDash val="solid"/>
              </a:ln>
              <a:effectLst/>
            </c:spPr>
          </c:marker>
          <c:cat>
            <c:strRef>
              <c:f>'g2-4'!$B$32:$B$76</c:f>
              <c:strCache>
                <c:ptCount val="45"/>
                <c:pt idx="0">
                  <c:v>MEX</c:v>
                </c:pt>
                <c:pt idx="1">
                  <c:v>TUR</c:v>
                </c:pt>
                <c:pt idx="2">
                  <c:v>CHL</c:v>
                </c:pt>
                <c:pt idx="3">
                  <c:v>KOR</c:v>
                </c:pt>
                <c:pt idx="4">
                  <c:v>SVK</c:v>
                </c:pt>
                <c:pt idx="5">
                  <c:v>ISR</c:v>
                </c:pt>
                <c:pt idx="6">
                  <c:v>LUX</c:v>
                </c:pt>
                <c:pt idx="7">
                  <c:v>IRL</c:v>
                </c:pt>
                <c:pt idx="8">
                  <c:v>ISL</c:v>
                </c:pt>
                <c:pt idx="9">
                  <c:v>POL</c:v>
                </c:pt>
                <c:pt idx="10">
                  <c:v>USA</c:v>
                </c:pt>
                <c:pt idx="11">
                  <c:v>AUS</c:v>
                </c:pt>
                <c:pt idx="12">
                  <c:v>NZL</c:v>
                </c:pt>
                <c:pt idx="13">
                  <c:v>CAN</c:v>
                </c:pt>
                <c:pt idx="14">
                  <c:v>NOR</c:v>
                </c:pt>
                <c:pt idx="15">
                  <c:v>OECD</c:v>
                </c:pt>
                <c:pt idx="16">
                  <c:v>HUN</c:v>
                </c:pt>
                <c:pt idx="17">
                  <c:v>SVN</c:v>
                </c:pt>
                <c:pt idx="18">
                  <c:v>CZE</c:v>
                </c:pt>
                <c:pt idx="19">
                  <c:v>CHE</c:v>
                </c:pt>
                <c:pt idx="20">
                  <c:v>GBR</c:v>
                </c:pt>
                <c:pt idx="21">
                  <c:v>ESP</c:v>
                </c:pt>
                <c:pt idx="22">
                  <c:v>AUT</c:v>
                </c:pt>
                <c:pt idx="23">
                  <c:v>NLD</c:v>
                </c:pt>
                <c:pt idx="24">
                  <c:v>BEL</c:v>
                </c:pt>
                <c:pt idx="25">
                  <c:v>EST</c:v>
                </c:pt>
                <c:pt idx="26">
                  <c:v>LVA</c:v>
                </c:pt>
                <c:pt idx="27">
                  <c:v>DNK</c:v>
                </c:pt>
                <c:pt idx="28">
                  <c:v>FRA</c:v>
                </c:pt>
                <c:pt idx="29">
                  <c:v>SWE</c:v>
                </c:pt>
                <c:pt idx="30">
                  <c:v>PRT</c:v>
                </c:pt>
                <c:pt idx="31">
                  <c:v>DEU</c:v>
                </c:pt>
                <c:pt idx="32">
                  <c:v>FIN</c:v>
                </c:pt>
                <c:pt idx="33">
                  <c:v>GRC</c:v>
                </c:pt>
                <c:pt idx="34">
                  <c:v>ITA</c:v>
                </c:pt>
                <c:pt idx="35">
                  <c:v>JPN</c:v>
                </c:pt>
                <c:pt idx="37">
                  <c:v>SAU</c:v>
                </c:pt>
                <c:pt idx="38">
                  <c:v>IDN</c:v>
                </c:pt>
                <c:pt idx="39">
                  <c:v>ZAF</c:v>
                </c:pt>
                <c:pt idx="40">
                  <c:v>IND</c:v>
                </c:pt>
                <c:pt idx="41">
                  <c:v>BRA</c:v>
                </c:pt>
                <c:pt idx="42">
                  <c:v>CHN</c:v>
                </c:pt>
                <c:pt idx="43">
                  <c:v>ARG</c:v>
                </c:pt>
                <c:pt idx="44">
                  <c:v>RUS</c:v>
                </c:pt>
              </c:strCache>
            </c:strRef>
          </c:cat>
          <c:val>
            <c:numRef>
              <c:f>'g2-4'!$E$32:$E$76</c:f>
              <c:numCache>
                <c:formatCode>##0.0;\-##0.0;0</c:formatCode>
                <c:ptCount val="45"/>
                <c:pt idx="0">
                  <c:v>32.227271840923699</c:v>
                </c:pt>
                <c:pt idx="1">
                  <c:v>36.192298349509997</c:v>
                </c:pt>
                <c:pt idx="2">
                  <c:v>42.9976315134464</c:v>
                </c:pt>
                <c:pt idx="3">
                  <c:v>72.376937902018796</c:v>
                </c:pt>
                <c:pt idx="4">
                  <c:v>53.923256683669699</c:v>
                </c:pt>
                <c:pt idx="5">
                  <c:v>32.115151201221998</c:v>
                </c:pt>
                <c:pt idx="6">
                  <c:v>42.004373061757597</c:v>
                </c:pt>
                <c:pt idx="7">
                  <c:v>49.881059611091302</c:v>
                </c:pt>
                <c:pt idx="8">
                  <c:v>45.673348357252998</c:v>
                </c:pt>
                <c:pt idx="9">
                  <c:v>60.792897571570201</c:v>
                </c:pt>
                <c:pt idx="10">
                  <c:v>40.320719745486102</c:v>
                </c:pt>
                <c:pt idx="11">
                  <c:v>41.166717252790299</c:v>
                </c:pt>
                <c:pt idx="12">
                  <c:v>43.627574809427102</c:v>
                </c:pt>
                <c:pt idx="13">
                  <c:v>48.0810994897694</c:v>
                </c:pt>
                <c:pt idx="14">
                  <c:v>43.088112411533203</c:v>
                </c:pt>
                <c:pt idx="15">
                  <c:v>53.24002115118266</c:v>
                </c:pt>
                <c:pt idx="16">
                  <c:v>52.382010284691198</c:v>
                </c:pt>
                <c:pt idx="17">
                  <c:v>66.754541274463705</c:v>
                </c:pt>
                <c:pt idx="18">
                  <c:v>58.897595703432302</c:v>
                </c:pt>
                <c:pt idx="19">
                  <c:v>54.585085270792703</c:v>
                </c:pt>
                <c:pt idx="20">
                  <c:v>47.992703774823902</c:v>
                </c:pt>
                <c:pt idx="21">
                  <c:v>77.4758815691536</c:v>
                </c:pt>
                <c:pt idx="22">
                  <c:v>59.410648135582498</c:v>
                </c:pt>
                <c:pt idx="23">
                  <c:v>52.997249345246203</c:v>
                </c:pt>
                <c:pt idx="24">
                  <c:v>50.995321783947396</c:v>
                </c:pt>
                <c:pt idx="25">
                  <c:v>56.303436072379597</c:v>
                </c:pt>
                <c:pt idx="26">
                  <c:v>52.300098840191701</c:v>
                </c:pt>
                <c:pt idx="27">
                  <c:v>45.305010835652297</c:v>
                </c:pt>
                <c:pt idx="28">
                  <c:v>52.302255672892102</c:v>
                </c:pt>
                <c:pt idx="29">
                  <c:v>45.525080890809498</c:v>
                </c:pt>
                <c:pt idx="30">
                  <c:v>73.233181029110497</c:v>
                </c:pt>
                <c:pt idx="31">
                  <c:v>59.1697029792644</c:v>
                </c:pt>
                <c:pt idx="32">
                  <c:v>48.776698504912702</c:v>
                </c:pt>
                <c:pt idx="33">
                  <c:v>73.439691666533506</c:v>
                </c:pt>
                <c:pt idx="34">
                  <c:v>72.401974584986405</c:v>
                </c:pt>
                <c:pt idx="35">
                  <c:v>77.826111404567001</c:v>
                </c:pt>
                <c:pt idx="37">
                  <c:v>27.388095486216098</c:v>
                </c:pt>
                <c:pt idx="38">
                  <c:v>23.116283510452199</c:v>
                </c:pt>
                <c:pt idx="39">
                  <c:v>17.821784202554198</c:v>
                </c:pt>
                <c:pt idx="40">
                  <c:v>22.014198365231099</c:v>
                </c:pt>
                <c:pt idx="41">
                  <c:v>40.061631693168898</c:v>
                </c:pt>
                <c:pt idx="42">
                  <c:v>47.854100388892903</c:v>
                </c:pt>
                <c:pt idx="43">
                  <c:v>31.764252156230299</c:v>
                </c:pt>
                <c:pt idx="44">
                  <c:v>40.004442144646198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B2-4005-8819-A3E2E6004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4445">
              <a:solidFill>
                <a:srgbClr val="000000"/>
              </a:solidFill>
            </a:ln>
          </c:spPr>
        </c:dropLines>
        <c:marker val="1"/>
        <c:smooth val="0"/>
        <c:axId val="425928184"/>
        <c:axId val="1"/>
      </c:lineChart>
      <c:catAx>
        <c:axId val="425928184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425928184"/>
        <c:crosses val="autoZero"/>
        <c:crossBetween val="between"/>
      </c:valAx>
      <c:spPr>
        <a:solidFill>
          <a:srgbClr val="EAEAEA"/>
        </a:solidFill>
        <a:ln w="25400">
          <a:noFill/>
        </a:ln>
      </c:spPr>
    </c:plotArea>
    <c:plotVisOnly val="1"/>
    <c:dispBlanksAs val="gap"/>
    <c:showDLblsOverMax val="1"/>
  </c:chart>
  <c:spPr>
    <a:noFill/>
    <a:ln w="635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7445796086387494E-3"/>
          <c:y val="0.11748568155016817"/>
          <c:w val="0.98906927548920154"/>
          <c:h val="0.8725539169280079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'g2-6'!$C$28</c:f>
              <c:strCache>
                <c:ptCount val="1"/>
                <c:pt idx="0">
                  <c:v>High risk of automation</c:v>
                </c:pt>
              </c:strCache>
            </c:strRef>
          </c:tx>
          <c:spPr>
            <a:solidFill>
              <a:srgbClr val="006BB6"/>
            </a:solidFill>
            <a:ln w="25400"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CD-4E18-BE3B-742D8508FF45}"/>
              </c:ext>
            </c:extLst>
          </c:dPt>
          <c:dPt>
            <c:idx val="14"/>
            <c:invertIfNegative val="0"/>
            <c:bubble3D val="0"/>
            <c:spPr>
              <a:solidFill>
                <a:srgbClr val="DE192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57CD-4E18-BE3B-742D8508FF45}"/>
              </c:ext>
            </c:extLst>
          </c:dPt>
          <c:cat>
            <c:strRef>
              <c:f>'g2-6'!$B$29:$B$57</c:f>
              <c:strCache>
                <c:ptCount val="29"/>
                <c:pt idx="0">
                  <c:v>NOR</c:v>
                </c:pt>
                <c:pt idx="1">
                  <c:v>NZL</c:v>
                </c:pt>
                <c:pt idx="2">
                  <c:v>FIN</c:v>
                </c:pt>
                <c:pt idx="3">
                  <c:v>SWE</c:v>
                </c:pt>
                <c:pt idx="4">
                  <c:v>USA</c:v>
                </c:pt>
                <c:pt idx="5">
                  <c:v>GBR</c:v>
                </c:pt>
                <c:pt idx="6">
                  <c:v>DNK</c:v>
                </c:pt>
                <c:pt idx="7">
                  <c:v>NLD</c:v>
                </c:pt>
                <c:pt idx="8">
                  <c:v>CAN</c:v>
                </c:pt>
                <c:pt idx="9">
                  <c:v>BEL</c:v>
                </c:pt>
                <c:pt idx="10">
                  <c:v>IRL</c:v>
                </c:pt>
                <c:pt idx="11">
                  <c:v>EST</c:v>
                </c:pt>
                <c:pt idx="12">
                  <c:v>KOR</c:v>
                </c:pt>
                <c:pt idx="13">
                  <c:v>ISR</c:v>
                </c:pt>
                <c:pt idx="14">
                  <c:v>OECD</c:v>
                </c:pt>
                <c:pt idx="15">
                  <c:v>AUT</c:v>
                </c:pt>
                <c:pt idx="16">
                  <c:v>CZE</c:v>
                </c:pt>
                <c:pt idx="17">
                  <c:v>FRA</c:v>
                </c:pt>
                <c:pt idx="18">
                  <c:v>POL</c:v>
                </c:pt>
                <c:pt idx="19">
                  <c:v>ITA</c:v>
                </c:pt>
                <c:pt idx="20">
                  <c:v>ESP</c:v>
                </c:pt>
                <c:pt idx="21">
                  <c:v>SVN</c:v>
                </c:pt>
                <c:pt idx="22">
                  <c:v>CHL</c:v>
                </c:pt>
                <c:pt idx="23">
                  <c:v>DEU</c:v>
                </c:pt>
                <c:pt idx="24">
                  <c:v>JPN</c:v>
                </c:pt>
                <c:pt idx="25">
                  <c:v>GRC</c:v>
                </c:pt>
                <c:pt idx="26">
                  <c:v>TUR</c:v>
                </c:pt>
                <c:pt idx="27">
                  <c:v>LTU</c:v>
                </c:pt>
                <c:pt idx="28">
                  <c:v>SVK</c:v>
                </c:pt>
              </c:strCache>
            </c:strRef>
          </c:cat>
          <c:val>
            <c:numRef>
              <c:f>'g2-6'!$C$29:$C$57</c:f>
              <c:numCache>
                <c:formatCode>0.0</c:formatCode>
                <c:ptCount val="29"/>
                <c:pt idx="0">
                  <c:v>5.6692298311092051</c:v>
                </c:pt>
                <c:pt idx="1">
                  <c:v>9.9750589394755291</c:v>
                </c:pt>
                <c:pt idx="2">
                  <c:v>7.2494329045145038</c:v>
                </c:pt>
                <c:pt idx="3">
                  <c:v>7.9753890118147455</c:v>
                </c:pt>
                <c:pt idx="4">
                  <c:v>10.231878961701378</c:v>
                </c:pt>
                <c:pt idx="5">
                  <c:v>11.682835297979134</c:v>
                </c:pt>
                <c:pt idx="6">
                  <c:v>10.658413311047479</c:v>
                </c:pt>
                <c:pt idx="7">
                  <c:v>11.370373827663368</c:v>
                </c:pt>
                <c:pt idx="8">
                  <c:v>13.486660375397562</c:v>
                </c:pt>
                <c:pt idx="9">
                  <c:v>13.987573148111844</c:v>
                </c:pt>
                <c:pt idx="10">
                  <c:v>15.944030258055539</c:v>
                </c:pt>
                <c:pt idx="11">
                  <c:v>12.18001003669484</c:v>
                </c:pt>
                <c:pt idx="12">
                  <c:v>10.444186812866254</c:v>
                </c:pt>
                <c:pt idx="13">
                  <c:v>16.76990077805538</c:v>
                </c:pt>
                <c:pt idx="14">
                  <c:v>14</c:v>
                </c:pt>
                <c:pt idx="15">
                  <c:v>16.60468903639676</c:v>
                </c:pt>
                <c:pt idx="16">
                  <c:v>15.463629282166623</c:v>
                </c:pt>
                <c:pt idx="17">
                  <c:v>16.40355616693498</c:v>
                </c:pt>
                <c:pt idx="18">
                  <c:v>19.775196791034919</c:v>
                </c:pt>
                <c:pt idx="19">
                  <c:v>15.233762030564284</c:v>
                </c:pt>
                <c:pt idx="20">
                  <c:v>21.736166406611691</c:v>
                </c:pt>
                <c:pt idx="21">
                  <c:v>25.69990855669548</c:v>
                </c:pt>
                <c:pt idx="22">
                  <c:v>21.591167295465464</c:v>
                </c:pt>
                <c:pt idx="23">
                  <c:v>18.366746883947933</c:v>
                </c:pt>
                <c:pt idx="24">
                  <c:v>15.052930143825547</c:v>
                </c:pt>
                <c:pt idx="25">
                  <c:v>23.388031067622546</c:v>
                </c:pt>
                <c:pt idx="26">
                  <c:v>16.429876239012941</c:v>
                </c:pt>
                <c:pt idx="27">
                  <c:v>21.04976573807398</c:v>
                </c:pt>
                <c:pt idx="28">
                  <c:v>33.60413325855442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CD-4E18-BE3B-742D8508FF45}"/>
            </c:ext>
          </c:extLst>
        </c:ser>
        <c:ser>
          <c:idx val="0"/>
          <c:order val="1"/>
          <c:tx>
            <c:strRef>
              <c:f>'g2-6'!$D$28</c:f>
              <c:strCache>
                <c:ptCount val="1"/>
                <c:pt idx="0">
                  <c:v>Significant risk of change</c:v>
                </c:pt>
              </c:strCache>
            </c:strRef>
          </c:tx>
          <c:spPr>
            <a:solidFill>
              <a:srgbClr val="7FA8D9"/>
            </a:solidFill>
            <a:ln w="25400"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7CD-4E18-BE3B-742D8508FF45}"/>
              </c:ext>
            </c:extLst>
          </c:dPt>
          <c:dPt>
            <c:idx val="14"/>
            <c:invertIfNegative val="0"/>
            <c:bubble3D val="0"/>
            <c:spPr>
              <a:solidFill>
                <a:srgbClr val="F79779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57CD-4E18-BE3B-742D8508FF45}"/>
              </c:ext>
            </c:extLst>
          </c:dPt>
          <c:cat>
            <c:strRef>
              <c:f>'g2-6'!$B$29:$B$57</c:f>
              <c:strCache>
                <c:ptCount val="29"/>
                <c:pt idx="0">
                  <c:v>NOR</c:v>
                </c:pt>
                <c:pt idx="1">
                  <c:v>NZL</c:v>
                </c:pt>
                <c:pt idx="2">
                  <c:v>FIN</c:v>
                </c:pt>
                <c:pt idx="3">
                  <c:v>SWE</c:v>
                </c:pt>
                <c:pt idx="4">
                  <c:v>USA</c:v>
                </c:pt>
                <c:pt idx="5">
                  <c:v>GBR</c:v>
                </c:pt>
                <c:pt idx="6">
                  <c:v>DNK</c:v>
                </c:pt>
                <c:pt idx="7">
                  <c:v>NLD</c:v>
                </c:pt>
                <c:pt idx="8">
                  <c:v>CAN</c:v>
                </c:pt>
                <c:pt idx="9">
                  <c:v>BEL</c:v>
                </c:pt>
                <c:pt idx="10">
                  <c:v>IRL</c:v>
                </c:pt>
                <c:pt idx="11">
                  <c:v>EST</c:v>
                </c:pt>
                <c:pt idx="12">
                  <c:v>KOR</c:v>
                </c:pt>
                <c:pt idx="13">
                  <c:v>ISR</c:v>
                </c:pt>
                <c:pt idx="14">
                  <c:v>OECD</c:v>
                </c:pt>
                <c:pt idx="15">
                  <c:v>AUT</c:v>
                </c:pt>
                <c:pt idx="16">
                  <c:v>CZE</c:v>
                </c:pt>
                <c:pt idx="17">
                  <c:v>FRA</c:v>
                </c:pt>
                <c:pt idx="18">
                  <c:v>POL</c:v>
                </c:pt>
                <c:pt idx="19">
                  <c:v>ITA</c:v>
                </c:pt>
                <c:pt idx="20">
                  <c:v>ESP</c:v>
                </c:pt>
                <c:pt idx="21">
                  <c:v>SVN</c:v>
                </c:pt>
                <c:pt idx="22">
                  <c:v>CHL</c:v>
                </c:pt>
                <c:pt idx="23">
                  <c:v>DEU</c:v>
                </c:pt>
                <c:pt idx="24">
                  <c:v>JPN</c:v>
                </c:pt>
                <c:pt idx="25">
                  <c:v>GRC</c:v>
                </c:pt>
                <c:pt idx="26">
                  <c:v>TUR</c:v>
                </c:pt>
                <c:pt idx="27">
                  <c:v>LTU</c:v>
                </c:pt>
                <c:pt idx="28">
                  <c:v>SVK</c:v>
                </c:pt>
              </c:strCache>
            </c:strRef>
          </c:cat>
          <c:val>
            <c:numRef>
              <c:f>'g2-6'!$D$29:$D$57</c:f>
              <c:numCache>
                <c:formatCode>0.0</c:formatCode>
                <c:ptCount val="29"/>
                <c:pt idx="0">
                  <c:v>25.739709578869128</c:v>
                </c:pt>
                <c:pt idx="1">
                  <c:v>22.795185065615598</c:v>
                </c:pt>
                <c:pt idx="2">
                  <c:v>26.374185892414118</c:v>
                </c:pt>
                <c:pt idx="3">
                  <c:v>27.469062384238999</c:v>
                </c:pt>
                <c:pt idx="4">
                  <c:v>26.998165164278639</c:v>
                </c:pt>
                <c:pt idx="5">
                  <c:v>25.998965712053419</c:v>
                </c:pt>
                <c:pt idx="6">
                  <c:v>27.597517349771746</c:v>
                </c:pt>
                <c:pt idx="7">
                  <c:v>28.700809584790605</c:v>
                </c:pt>
                <c:pt idx="8">
                  <c:v>28.587131144374894</c:v>
                </c:pt>
                <c:pt idx="9">
                  <c:v>28.543507636200424</c:v>
                </c:pt>
                <c:pt idx="10">
                  <c:v>26.803649101009363</c:v>
                </c:pt>
                <c:pt idx="11">
                  <c:v>30.816515854570905</c:v>
                </c:pt>
                <c:pt idx="12">
                  <c:v>32.766743028885543</c:v>
                </c:pt>
                <c:pt idx="13">
                  <c:v>28.004844088867131</c:v>
                </c:pt>
                <c:pt idx="14">
                  <c:v>31.57</c:v>
                </c:pt>
                <c:pt idx="15">
                  <c:v>29.678296987182659</c:v>
                </c:pt>
                <c:pt idx="16">
                  <c:v>31.199291382703208</c:v>
                </c:pt>
                <c:pt idx="17">
                  <c:v>32.780711136637166</c:v>
                </c:pt>
                <c:pt idx="18">
                  <c:v>30.577445745042652</c:v>
                </c:pt>
                <c:pt idx="19">
                  <c:v>35.506488668546325</c:v>
                </c:pt>
                <c:pt idx="20">
                  <c:v>30.191277272455977</c:v>
                </c:pt>
                <c:pt idx="21">
                  <c:v>27.249228311742279</c:v>
                </c:pt>
                <c:pt idx="22">
                  <c:v>31.367674111701206</c:v>
                </c:pt>
                <c:pt idx="23">
                  <c:v>35.793724894297036</c:v>
                </c:pt>
                <c:pt idx="24">
                  <c:v>39.229728389880584</c:v>
                </c:pt>
                <c:pt idx="25">
                  <c:v>35.292681113883397</c:v>
                </c:pt>
                <c:pt idx="26">
                  <c:v>43.085555536303382</c:v>
                </c:pt>
                <c:pt idx="27">
                  <c:v>41.934752787479695</c:v>
                </c:pt>
                <c:pt idx="28">
                  <c:v>30.808997668178005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CD-4E18-BE3B-742D8508F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924248"/>
        <c:axId val="1"/>
      </c:barChart>
      <c:catAx>
        <c:axId val="42592424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425924248"/>
        <c:crosses val="autoZero"/>
        <c:crossBetween val="between"/>
      </c:valAx>
      <c:spPr>
        <a:solidFill>
          <a:srgbClr val="EAEAEA"/>
        </a:solidFill>
        <a:ln w="25400">
          <a:noFill/>
        </a:ln>
      </c:spPr>
    </c:plotArea>
    <c:plotVisOnly val="1"/>
    <c:dispBlanksAs val="gap"/>
    <c:showDLblsOverMax val="1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0.01992</cdr:y>
    </cdr:from>
    <cdr:to>
      <cdr:x>0.98168</cdr:x>
      <cdr:y>0.08925</cdr:y>
    </cdr:to>
    <cdr:sp macro="" textlink="">
      <cdr:nvSpPr>
        <cdr:cNvPr id="40" name="xlamLegend0"/>
        <cdr:cNvSpPr/>
      </cdr:nvSpPr>
      <cdr:spPr>
        <a:xfrm xmlns:a="http://schemas.openxmlformats.org/drawingml/2006/main">
          <a:off x="314807" y="50660"/>
          <a:ext cx="6828977" cy="176318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0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GB" dirty="0"/>
        </a:p>
      </cdr:txBody>
    </cdr:sp>
  </cdr:relSizeAnchor>
  <cdr:relSizeAnchor xmlns:cdr="http://schemas.openxmlformats.org/drawingml/2006/chartDrawing">
    <cdr:from>
      <cdr:x>0.4733</cdr:x>
      <cdr:y>0.03211</cdr:y>
    </cdr:from>
    <cdr:to>
      <cdr:x>0.53378</cdr:x>
      <cdr:y>0.07841</cdr:y>
    </cdr:to>
    <cdr:grpSp>
      <cdr:nvGrpSpPr>
        <cdr:cNvPr id="13" name="xlamLegendEntry10">
          <a:extLst xmlns:a="http://schemas.openxmlformats.org/drawingml/2006/main">
            <a:ext uri="{FF2B5EF4-FFF2-40B4-BE49-F238E27FC236}">
              <a16:creationId xmlns:a16="http://schemas.microsoft.com/office/drawing/2014/main" id="{424ED1AF-B468-4BE3-9C9A-0EDFF33BF78C}"/>
            </a:ext>
          </a:extLst>
        </cdr:cNvPr>
        <cdr:cNvGrpSpPr/>
      </cdr:nvGrpSpPr>
      <cdr:grpSpPr>
        <a:xfrm xmlns:a="http://schemas.openxmlformats.org/drawingml/2006/main">
          <a:off x="3340117" y="69365"/>
          <a:ext cx="426812" cy="100019"/>
          <a:chOff x="2498620" y="30993"/>
          <a:chExt cx="351343" cy="117900"/>
        </a:xfrm>
      </cdr:grpSpPr>
      <cdr:sp macro="" textlink="">
        <cdr:nvSpPr>
          <cdr:cNvPr id="48" name="xlamLegendSymbol10"/>
          <cdr:cNvSpPr/>
        </cdr:nvSpPr>
        <cdr:spPr>
          <a:xfrm xmlns:a="http://schemas.openxmlformats.org/drawingml/2006/main">
            <a:off x="2498620" y="59965"/>
            <a:ext cx="144000" cy="7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BB6"/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endParaRPr lang="en-GB" dirty="0"/>
          </a:p>
        </cdr:txBody>
      </cdr:sp>
      <cdr:sp macro="" textlink="">
        <cdr:nvSpPr>
          <cdr:cNvPr id="49" name="xlamLegendText10"/>
          <cdr:cNvSpPr txBox="1"/>
        </cdr:nvSpPr>
        <cdr:spPr>
          <a:xfrm xmlns:a="http://schemas.openxmlformats.org/drawingml/2006/main">
            <a:off x="2700477" y="30993"/>
            <a:ext cx="149486" cy="117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="horz" wrap="none" lIns="0" tIns="0" rIns="0" bIns="0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GB" sz="800" b="0" i="0" dirty="0">
                <a:solidFill>
                  <a:srgbClr val="000000"/>
                </a:solidFill>
                <a:latin typeface="Arial Narrow" panose="020B0606020202030204" pitchFamily="34" charset="0"/>
              </a:rPr>
              <a:t>2015</a:t>
            </a:r>
          </a:p>
        </cdr:txBody>
      </cdr:sp>
    </cdr:grpSp>
  </cdr:relSizeAnchor>
  <cdr:relSizeAnchor xmlns:cdr="http://schemas.openxmlformats.org/drawingml/2006/chartDrawing">
    <cdr:from>
      <cdr:x>0.17643</cdr:x>
      <cdr:y>0.02759</cdr:y>
    </cdr:from>
    <cdr:to>
      <cdr:x>0.22168</cdr:x>
      <cdr:y>0.07388</cdr:y>
    </cdr:to>
    <cdr:grpSp>
      <cdr:nvGrpSpPr>
        <cdr:cNvPr id="14" name="xlamLegendEntry20">
          <a:extLst xmlns:a="http://schemas.openxmlformats.org/drawingml/2006/main">
            <a:ext uri="{FF2B5EF4-FFF2-40B4-BE49-F238E27FC236}">
              <a16:creationId xmlns:a16="http://schemas.microsoft.com/office/drawing/2014/main" id="{04D6CB0D-5907-44E5-9570-F59C333DC4F8}"/>
            </a:ext>
          </a:extLst>
        </cdr:cNvPr>
        <cdr:cNvGrpSpPr/>
      </cdr:nvGrpSpPr>
      <cdr:grpSpPr>
        <a:xfrm xmlns:a="http://schemas.openxmlformats.org/drawingml/2006/main">
          <a:off x="1245081" y="59601"/>
          <a:ext cx="319333" cy="99998"/>
          <a:chOff x="773743" y="19461"/>
          <a:chExt cx="262943" cy="117897"/>
        </a:xfrm>
      </cdr:grpSpPr>
      <cdr:sp macro="" textlink="">
        <cdr:nvSpPr>
          <cdr:cNvPr id="46" name="xlamLegendSymbol20"/>
          <cdr:cNvSpPr/>
        </cdr:nvSpPr>
        <cdr:spPr>
          <a:xfrm xmlns:a="http://schemas.openxmlformats.org/drawingml/2006/main">
            <a:off x="773743" y="51861"/>
            <a:ext cx="65877" cy="72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3175">
            <a:solidFill>
              <a:srgbClr val="0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endParaRPr lang="en-GB" dirty="0"/>
          </a:p>
        </cdr:txBody>
      </cdr:sp>
      <cdr:sp macro="" textlink="">
        <cdr:nvSpPr>
          <cdr:cNvPr id="47" name="xlamLegendText20"/>
          <cdr:cNvSpPr txBox="1"/>
        </cdr:nvSpPr>
        <cdr:spPr>
          <a:xfrm xmlns:a="http://schemas.openxmlformats.org/drawingml/2006/main">
            <a:off x="887200" y="19461"/>
            <a:ext cx="149486" cy="11789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="horz" wrap="none" lIns="0" tIns="0" rIns="0" bIns="0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GB" sz="800" b="0" i="0" dirty="0">
                <a:solidFill>
                  <a:srgbClr val="000000"/>
                </a:solidFill>
                <a:latin typeface="Arial Narrow" panose="020B0606020202030204" pitchFamily="34" charset="0"/>
              </a:rPr>
              <a:t>1980</a:t>
            </a:r>
          </a:p>
        </cdr:txBody>
      </cdr:sp>
    </cdr:grpSp>
  </cdr:relSizeAnchor>
  <cdr:relSizeAnchor xmlns:cdr="http://schemas.openxmlformats.org/drawingml/2006/chartDrawing">
    <cdr:from>
      <cdr:x>0.84231</cdr:x>
      <cdr:y>0.03126</cdr:y>
    </cdr:from>
    <cdr:to>
      <cdr:x>0.8932</cdr:x>
      <cdr:y>0.07755</cdr:y>
    </cdr:to>
    <cdr:grpSp>
      <cdr:nvGrpSpPr>
        <cdr:cNvPr id="15" name="xlamLegendEntry30">
          <a:extLst xmlns:a="http://schemas.openxmlformats.org/drawingml/2006/main">
            <a:ext uri="{FF2B5EF4-FFF2-40B4-BE49-F238E27FC236}">
              <a16:creationId xmlns:a16="http://schemas.microsoft.com/office/drawing/2014/main" id="{E68C651A-E80A-438F-B870-5A158A81F0AD}"/>
            </a:ext>
          </a:extLst>
        </cdr:cNvPr>
        <cdr:cNvGrpSpPr/>
      </cdr:nvGrpSpPr>
      <cdr:grpSpPr>
        <a:xfrm xmlns:a="http://schemas.openxmlformats.org/drawingml/2006/main">
          <a:off x="5944251" y="67529"/>
          <a:ext cx="359135" cy="99998"/>
          <a:chOff x="4642580" y="28815"/>
          <a:chExt cx="295685" cy="117897"/>
        </a:xfrm>
      </cdr:grpSpPr>
      <cdr:sp macro="" textlink="">
        <cdr:nvSpPr>
          <cdr:cNvPr id="44" name="xlamLegendSymbol30"/>
          <cdr:cNvSpPr/>
        </cdr:nvSpPr>
        <cdr:spPr>
          <a:xfrm xmlns:a="http://schemas.openxmlformats.org/drawingml/2006/main">
            <a:off x="4642580" y="61400"/>
            <a:ext cx="72000" cy="72000"/>
          </a:xfrm>
          <a:prstGeom xmlns:a="http://schemas.openxmlformats.org/drawingml/2006/main" prst="diamond">
            <a:avLst/>
          </a:prstGeom>
          <a:solidFill xmlns:a="http://schemas.openxmlformats.org/drawingml/2006/main">
            <a:srgbClr val="00AACC"/>
          </a:solidFill>
          <a:ln xmlns:a="http://schemas.openxmlformats.org/drawingml/2006/main" w="3175">
            <a:solidFill>
              <a:srgbClr val="0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endParaRPr lang="en-GB" dirty="0"/>
          </a:p>
        </cdr:txBody>
      </cdr:sp>
      <cdr:sp macro="" textlink="">
        <cdr:nvSpPr>
          <cdr:cNvPr id="45" name="xlamLegendText30"/>
          <cdr:cNvSpPr txBox="1"/>
        </cdr:nvSpPr>
        <cdr:spPr>
          <a:xfrm xmlns:a="http://schemas.openxmlformats.org/drawingml/2006/main">
            <a:off x="4788779" y="28815"/>
            <a:ext cx="149486" cy="11789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="horz" wrap="none" lIns="0" tIns="0" rIns="0" bIns="0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GB" sz="800" b="0" i="0" dirty="0">
                <a:solidFill>
                  <a:srgbClr val="000000"/>
                </a:solidFill>
                <a:latin typeface="Arial Narrow" panose="020B0606020202030204" pitchFamily="34" charset="0"/>
              </a:rPr>
              <a:t>2050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0.01992</cdr:y>
    </cdr:from>
    <cdr:to>
      <cdr:x>0.98774</cdr:x>
      <cdr:y>0.08925</cdr:y>
    </cdr:to>
    <cdr:sp macro="" textlink="">
      <cdr:nvSpPr>
        <cdr:cNvPr id="23" name="xlamLegend1"/>
        <cdr:cNvSpPr/>
      </cdr:nvSpPr>
      <cdr:spPr>
        <a:xfrm xmlns:a="http://schemas.openxmlformats.org/drawingml/2006/main">
          <a:off x="234829" y="50798"/>
          <a:ext cx="5126933" cy="176798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0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GB" dirty="0"/>
        </a:p>
      </cdr:txBody>
    </cdr:sp>
  </cdr:relSizeAnchor>
  <cdr:relSizeAnchor xmlns:cdr="http://schemas.openxmlformats.org/drawingml/2006/chartDrawing">
    <cdr:from>
      <cdr:x>0.22942</cdr:x>
      <cdr:y>0.0369</cdr:y>
    </cdr:from>
    <cdr:to>
      <cdr:x>0.42511</cdr:x>
      <cdr:y>0.08302</cdr:y>
    </cdr:to>
    <cdr:grpSp>
      <cdr:nvGrpSpPr>
        <cdr:cNvPr id="11" name="xlamLegendEntry11">
          <a:extLst xmlns:a="http://schemas.openxmlformats.org/drawingml/2006/main">
            <a:ext uri="{FF2B5EF4-FFF2-40B4-BE49-F238E27FC236}">
              <a16:creationId xmlns:a16="http://schemas.microsoft.com/office/drawing/2014/main" id="{636E672A-7B39-4FC6-8D4E-704D6E53AEB2}"/>
            </a:ext>
          </a:extLst>
        </cdr:cNvPr>
        <cdr:cNvGrpSpPr/>
      </cdr:nvGrpSpPr>
      <cdr:grpSpPr>
        <a:xfrm xmlns:a="http://schemas.openxmlformats.org/drawingml/2006/main">
          <a:off x="1536435" y="74374"/>
          <a:ext cx="1310545" cy="92957"/>
          <a:chOff x="1081700" y="43400"/>
          <a:chExt cx="1137028" cy="117726"/>
        </a:xfrm>
      </cdr:grpSpPr>
      <cdr:sp macro="" textlink="">
        <cdr:nvSpPr>
          <cdr:cNvPr id="28" name="xlamLegendSymbol11"/>
          <cdr:cNvSpPr/>
        </cdr:nvSpPr>
        <cdr:spPr>
          <a:xfrm xmlns:a="http://schemas.openxmlformats.org/drawingml/2006/main">
            <a:off x="1081700" y="61400"/>
            <a:ext cx="144000" cy="7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BB6"/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endParaRPr lang="en-GB" dirty="0"/>
          </a:p>
        </cdr:txBody>
      </cdr:sp>
      <cdr:sp macro="" textlink="">
        <cdr:nvSpPr>
          <cdr:cNvPr id="29" name="xlamLegendText11"/>
          <cdr:cNvSpPr txBox="1"/>
        </cdr:nvSpPr>
        <cdr:spPr>
          <a:xfrm xmlns:a="http://schemas.openxmlformats.org/drawingml/2006/main">
            <a:off x="1297700" y="43400"/>
            <a:ext cx="921028" cy="11772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="horz" wrap="none" lIns="0" tIns="0" rIns="0" bIns="0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GB" sz="800" b="0" i="0" dirty="0">
                <a:solidFill>
                  <a:srgbClr val="000000"/>
                </a:solidFill>
                <a:latin typeface="Arial Narrow" panose="020B0606020202030204" pitchFamily="34" charset="0"/>
              </a:rPr>
              <a:t>High risk of automation</a:t>
            </a:r>
          </a:p>
        </cdr:txBody>
      </cdr:sp>
    </cdr:grpSp>
  </cdr:relSizeAnchor>
  <cdr:relSizeAnchor xmlns:cdr="http://schemas.openxmlformats.org/drawingml/2006/chartDrawing">
    <cdr:from>
      <cdr:x>0.62413</cdr:x>
      <cdr:y>0.03099</cdr:y>
    </cdr:from>
    <cdr:to>
      <cdr:x>0.83702</cdr:x>
      <cdr:y>0.07711</cdr:y>
    </cdr:to>
    <cdr:grpSp>
      <cdr:nvGrpSpPr>
        <cdr:cNvPr id="12" name="xlamLegendEntry21">
          <a:extLst xmlns:a="http://schemas.openxmlformats.org/drawingml/2006/main">
            <a:ext uri="{FF2B5EF4-FFF2-40B4-BE49-F238E27FC236}">
              <a16:creationId xmlns:a16="http://schemas.microsoft.com/office/drawing/2014/main" id="{0C7DB239-DFB6-48F3-9C6C-B8FA870F7C15}"/>
            </a:ext>
          </a:extLst>
        </cdr:cNvPr>
        <cdr:cNvGrpSpPr/>
      </cdr:nvGrpSpPr>
      <cdr:grpSpPr>
        <a:xfrm xmlns:a="http://schemas.openxmlformats.org/drawingml/2006/main">
          <a:off x="4179825" y="62462"/>
          <a:ext cx="1425733" cy="92957"/>
          <a:chOff x="3375072" y="28311"/>
          <a:chExt cx="1236961" cy="117725"/>
        </a:xfrm>
      </cdr:grpSpPr>
      <cdr:sp macro="" textlink="">
        <cdr:nvSpPr>
          <cdr:cNvPr id="26" name="xlamLegendSymbol21"/>
          <cdr:cNvSpPr/>
        </cdr:nvSpPr>
        <cdr:spPr>
          <a:xfrm xmlns:a="http://schemas.openxmlformats.org/drawingml/2006/main">
            <a:off x="3375072" y="61400"/>
            <a:ext cx="144000" cy="7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FA8D9"/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endParaRPr lang="en-GB" dirty="0"/>
          </a:p>
        </cdr:txBody>
      </cdr:sp>
      <cdr:sp macro="" textlink="">
        <cdr:nvSpPr>
          <cdr:cNvPr id="27" name="xlamLegendText21"/>
          <cdr:cNvSpPr txBox="1"/>
        </cdr:nvSpPr>
        <cdr:spPr>
          <a:xfrm xmlns:a="http://schemas.openxmlformats.org/drawingml/2006/main">
            <a:off x="3590886" y="28311"/>
            <a:ext cx="1021147" cy="1177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="horz" wrap="none" lIns="0" tIns="0" rIns="0" bIns="0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GB" sz="800" b="0" i="0" dirty="0">
                <a:solidFill>
                  <a:srgbClr val="000000"/>
                </a:solidFill>
                <a:latin typeface="Arial Narrow" panose="020B0606020202030204" pitchFamily="34" charset="0"/>
              </a:rPr>
              <a:t>Risk of significant change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B46AEE1-E242-4AF5-882F-A877597AA6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424BD7-F9BD-405D-A9F7-131FFA598D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0C233E8-95DF-4332-A091-E283EBD204B2}" type="datetimeFigureOut">
              <a:rPr lang="en-GB" altLang="cs-CZ"/>
              <a:pPr>
                <a:defRPr/>
              </a:pPr>
              <a:t>22/03/2023</a:t>
            </a:fld>
            <a:endParaRPr lang="en-GB" altLang="cs-CZ" dirty="0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EEEBC58C-7161-4B10-8A45-5E3222CA819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931A169B-4D33-46AB-9967-F2FF4934280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B48A0F19-16EE-44CE-B0C8-A0DFAD715EAF}" type="slidenum">
              <a:rPr lang="en-GB" altLang="cs-CZ"/>
              <a:pPr/>
              <a:t>‹#›</a:t>
            </a:fld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6C6260A-C042-486D-93B4-8BD856A866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D962811-539A-4849-BDDF-A20659EC32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A4F1DC8-EE1D-4533-A7BD-DAC29ADA5488}" type="datetimeFigureOut">
              <a:rPr lang="en-GB" altLang="cs-CZ"/>
              <a:pPr>
                <a:defRPr/>
              </a:pPr>
              <a:t>22/03/2023</a:t>
            </a:fld>
            <a:endParaRPr lang="en-GB" altLang="cs-CZ" dirty="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9D8A918A-06DF-458A-A953-764AE8179D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78FC43E4-E2D1-4017-93AF-9B07AC3F50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FE5C0727-ABD6-4C73-880B-B9A217898D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8D863E75-0930-429B-8D49-D821CD6C3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6" tIns="44873" rIns="89746" bIns="44873" numCol="1" anchor="b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C84A5C62-B8C7-4E00-AACB-4C23D7D255CD}" type="slidenum">
              <a:rPr lang="en-GB" altLang="cs-CZ"/>
              <a:pPr/>
              <a:t>‹#›</a:t>
            </a:fld>
            <a:endParaRPr lang="en-GB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A5C62-B8C7-4E00-AACB-4C23D7D255CD}" type="slidenum">
              <a:rPr lang="en-GB" altLang="cs-CZ" smtClean="0"/>
              <a:pPr/>
              <a:t>1</a:t>
            </a:fld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3255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A5C62-B8C7-4E00-AACB-4C23D7D255CD}" type="slidenum">
              <a:rPr lang="en-GB" altLang="cs-CZ" smtClean="0"/>
              <a:pPr/>
              <a:t>25</a:t>
            </a:fld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61365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30A3C8A-5417-C342-9F2D-424B26F11A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7624" y="2859783"/>
            <a:ext cx="6624736" cy="10081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rgbClr val="3D88C3"/>
                </a:solidFill>
                <a:latin typeface="Europa-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NÁZEV PREZENTACE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55077-2768-B14A-86BB-56BC16917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9662"/>
            <a:ext cx="4032448" cy="8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 (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 dirty="0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6408712" cy="288032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800">
                <a:solidFill>
                  <a:srgbClr val="532F7B"/>
                </a:solidFill>
                <a:latin typeface="Europa-Regular" panose="02000000000000000000" pitchFamily="2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 dirty="0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6408712" cy="288032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96969"/>
                </a:solidFill>
                <a:latin typeface="Europa-Regular" panose="02000000000000000000" pitchFamily="2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 dirty="0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3"/>
            <a:ext cx="2952328" cy="28803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96969"/>
                </a:solidFill>
                <a:latin typeface="Europa-Regular" panose="02000000000000000000" pitchFamily="2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08264C5-186E-DB46-874F-D683C5664C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8" y="1419623"/>
            <a:ext cx="2880320" cy="28803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96969"/>
                </a:solidFill>
                <a:latin typeface="Europa-Regular" panose="02000000000000000000" pitchFamily="2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4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 dirty="0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616" y="1419623"/>
            <a:ext cx="640871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="0" i="0" u="none" strike="noStrike" smtClean="0">
                <a:effectLst/>
              </a:defRPr>
            </a:lvl1pPr>
          </a:lstStyle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do </a:t>
            </a:r>
            <a:r>
              <a:rPr lang="cs-CZ" dirty="0" err="1"/>
              <a:t>eiusmod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incididunt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. Ut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exercitation</a:t>
            </a:r>
            <a:r>
              <a:rPr lang="cs-CZ" dirty="0"/>
              <a:t> </a:t>
            </a:r>
            <a:r>
              <a:rPr lang="cs-CZ" dirty="0" err="1"/>
              <a:t>ullamco</a:t>
            </a:r>
            <a:r>
              <a:rPr lang="cs-CZ" dirty="0"/>
              <a:t> </a:t>
            </a:r>
            <a:r>
              <a:rPr lang="cs-CZ" dirty="0" err="1"/>
              <a:t>laboris</a:t>
            </a:r>
            <a:r>
              <a:rPr lang="cs-CZ" dirty="0"/>
              <a:t> </a:t>
            </a:r>
            <a:r>
              <a:rPr lang="cs-CZ" dirty="0" err="1"/>
              <a:t>nisi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aute </a:t>
            </a:r>
            <a:r>
              <a:rPr lang="cs-CZ" dirty="0" err="1"/>
              <a:t>irure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reprehenderit</a:t>
            </a:r>
            <a:r>
              <a:rPr lang="cs-CZ" dirty="0"/>
              <a:t> in </a:t>
            </a:r>
            <a:r>
              <a:rPr lang="cs-CZ" dirty="0" err="1"/>
              <a:t>voluptate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cillum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pariatur</a:t>
            </a:r>
            <a:r>
              <a:rPr lang="cs-CZ" dirty="0"/>
              <a:t>. </a:t>
            </a:r>
            <a:r>
              <a:rPr lang="cs-CZ" dirty="0" err="1"/>
              <a:t>Excepteur</a:t>
            </a:r>
            <a:r>
              <a:rPr lang="cs-CZ" dirty="0"/>
              <a:t> </a:t>
            </a:r>
            <a:r>
              <a:rPr lang="cs-CZ" dirty="0" err="1"/>
              <a:t>sint</a:t>
            </a:r>
            <a:r>
              <a:rPr lang="cs-CZ" dirty="0"/>
              <a:t> </a:t>
            </a:r>
            <a:r>
              <a:rPr lang="cs-CZ" dirty="0" err="1"/>
              <a:t>occaecat</a:t>
            </a:r>
            <a:r>
              <a:rPr lang="cs-CZ" dirty="0"/>
              <a:t> </a:t>
            </a:r>
            <a:r>
              <a:rPr lang="cs-CZ" dirty="0" err="1"/>
              <a:t>cupidatat</a:t>
            </a:r>
            <a:r>
              <a:rPr lang="cs-CZ" dirty="0"/>
              <a:t> non </a:t>
            </a:r>
            <a:r>
              <a:rPr lang="cs-CZ" dirty="0" err="1"/>
              <a:t>proident</a:t>
            </a:r>
            <a:r>
              <a:rPr lang="cs-CZ" dirty="0"/>
              <a:t>, </a:t>
            </a:r>
            <a:r>
              <a:rPr lang="cs-CZ" dirty="0" err="1"/>
              <a:t>sunt</a:t>
            </a:r>
            <a:r>
              <a:rPr lang="cs-CZ" dirty="0"/>
              <a:t> in culpa qui </a:t>
            </a:r>
            <a:r>
              <a:rPr lang="cs-CZ" dirty="0" err="1"/>
              <a:t>officia</a:t>
            </a:r>
            <a:r>
              <a:rPr lang="cs-CZ" dirty="0"/>
              <a:t> </a:t>
            </a:r>
            <a:r>
              <a:rPr lang="cs-CZ" dirty="0" err="1"/>
              <a:t>deserunt</a:t>
            </a:r>
            <a:r>
              <a:rPr lang="cs-CZ" dirty="0"/>
              <a:t> </a:t>
            </a:r>
            <a:r>
              <a:rPr lang="cs-CZ" dirty="0" err="1"/>
              <a:t>mollit</a:t>
            </a:r>
            <a:r>
              <a:rPr lang="cs-CZ" dirty="0"/>
              <a:t> anim id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laborum</a:t>
            </a:r>
            <a:r>
              <a:rPr lang="cs-CZ" dirty="0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 dirty="0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616" y="1419623"/>
            <a:ext cx="388843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do </a:t>
            </a:r>
            <a:r>
              <a:rPr lang="cs-CZ" dirty="0" err="1"/>
              <a:t>eiusmod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incididunt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. Ut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exercitation</a:t>
            </a:r>
            <a:r>
              <a:rPr lang="cs-CZ" dirty="0"/>
              <a:t> </a:t>
            </a:r>
            <a:r>
              <a:rPr lang="cs-CZ" dirty="0" err="1"/>
              <a:t>ullamco</a:t>
            </a:r>
            <a:r>
              <a:rPr lang="cs-CZ" dirty="0"/>
              <a:t> </a:t>
            </a:r>
            <a:r>
              <a:rPr lang="cs-CZ" dirty="0" err="1"/>
              <a:t>laboris</a:t>
            </a:r>
            <a:r>
              <a:rPr lang="cs-CZ" dirty="0"/>
              <a:t> </a:t>
            </a:r>
            <a:r>
              <a:rPr lang="cs-CZ" dirty="0" err="1"/>
              <a:t>nisi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aute </a:t>
            </a:r>
            <a:r>
              <a:rPr lang="cs-CZ" dirty="0" err="1"/>
              <a:t>irure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reprehenderit</a:t>
            </a:r>
            <a:r>
              <a:rPr lang="cs-CZ" dirty="0"/>
              <a:t> in </a:t>
            </a:r>
            <a:r>
              <a:rPr lang="cs-CZ" dirty="0" err="1"/>
              <a:t>voluptate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cillum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pariatur</a:t>
            </a:r>
            <a:r>
              <a:rPr lang="cs-CZ" dirty="0"/>
              <a:t>. </a:t>
            </a:r>
            <a:r>
              <a:rPr lang="cs-CZ" dirty="0" err="1"/>
              <a:t>Excepteur</a:t>
            </a:r>
            <a:r>
              <a:rPr lang="cs-CZ" dirty="0"/>
              <a:t> </a:t>
            </a:r>
            <a:r>
              <a:rPr lang="cs-CZ" dirty="0" err="1"/>
              <a:t>sint</a:t>
            </a:r>
            <a:r>
              <a:rPr lang="cs-CZ" dirty="0"/>
              <a:t> </a:t>
            </a:r>
            <a:r>
              <a:rPr lang="cs-CZ" dirty="0" err="1"/>
              <a:t>occaecat</a:t>
            </a:r>
            <a:r>
              <a:rPr lang="cs-CZ" dirty="0"/>
              <a:t> </a:t>
            </a:r>
            <a:r>
              <a:rPr lang="cs-CZ" dirty="0" err="1"/>
              <a:t>cupidatat</a:t>
            </a:r>
            <a:r>
              <a:rPr lang="cs-CZ" dirty="0"/>
              <a:t> non </a:t>
            </a:r>
            <a:r>
              <a:rPr lang="cs-CZ" dirty="0" err="1"/>
              <a:t>proident</a:t>
            </a:r>
            <a:r>
              <a:rPr lang="cs-CZ" dirty="0"/>
              <a:t>, </a:t>
            </a:r>
            <a:r>
              <a:rPr lang="cs-CZ" dirty="0" err="1"/>
              <a:t>sunt</a:t>
            </a:r>
            <a:r>
              <a:rPr lang="cs-CZ" dirty="0"/>
              <a:t> in culpa qui </a:t>
            </a:r>
            <a:r>
              <a:rPr lang="cs-CZ" dirty="0" err="1"/>
              <a:t>officia</a:t>
            </a:r>
            <a:r>
              <a:rPr lang="cs-CZ" dirty="0"/>
              <a:t> </a:t>
            </a:r>
            <a:r>
              <a:rPr lang="cs-CZ" dirty="0" err="1"/>
              <a:t>deserunt</a:t>
            </a:r>
            <a:r>
              <a:rPr lang="cs-CZ" dirty="0"/>
              <a:t> </a:t>
            </a:r>
            <a:r>
              <a:rPr lang="cs-CZ" dirty="0" err="1"/>
              <a:t>mollit</a:t>
            </a:r>
            <a:r>
              <a:rPr lang="cs-CZ" dirty="0"/>
              <a:t> anim id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laborum</a:t>
            </a:r>
            <a:r>
              <a:rPr lang="cs-CZ" dirty="0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047C7AE-CB62-344C-A3E8-6BC0D509D2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76056" y="1419623"/>
            <a:ext cx="244827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45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555526"/>
            <a:ext cx="6408712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 dirty="0"/>
              <a:t>Nadpis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604"/>
            <a:ext cx="2152208" cy="20114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428A9BE-EE0C-DD41-844B-9053714C01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1419623"/>
            <a:ext cx="6408712" cy="27363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smtClean="0">
                <a:effectLst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1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53D7F2F-B468-724D-A4FA-AD1E1F44C46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524"/>
            <a:ext cx="936103" cy="5070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857D0-DCC1-B947-9D81-4B6BF55644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-160054"/>
            <a:ext cx="648072" cy="119713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64E4C85-A89B-4A4D-9AC9-4D21F75090B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19" y="4558386"/>
            <a:ext cx="477053" cy="70207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D511E9B-5CCD-D046-A431-48D3C10BCF8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72" y="4508307"/>
            <a:ext cx="117913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4" r:id="rId1"/>
    <p:sldLayoutId id="2147486114" r:id="rId2"/>
    <p:sldLayoutId id="2147486095" r:id="rId3"/>
    <p:sldLayoutId id="2147486109" r:id="rId4"/>
    <p:sldLayoutId id="2147486108" r:id="rId5"/>
    <p:sldLayoutId id="2147486113" r:id="rId6"/>
    <p:sldLayoutId id="214748611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61183988-733A-EB44-A4B2-92B59FD53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15766"/>
            <a:ext cx="8748464" cy="1800200"/>
          </a:xfrm>
        </p:spPr>
        <p:txBody>
          <a:bodyPr/>
          <a:lstStyle/>
          <a:p>
            <a:r>
              <a:rPr lang="cs-CZ" dirty="0"/>
              <a:t>KARIÉROVÉ PORADENSTVÍ</a:t>
            </a:r>
          </a:p>
          <a:p>
            <a:r>
              <a:rPr lang="cs-CZ" dirty="0"/>
              <a:t>Dopad digitalizace na trh práce</a:t>
            </a:r>
            <a:endParaRPr lang="cs-CZ" sz="1800" dirty="0"/>
          </a:p>
          <a:p>
            <a:r>
              <a:rPr lang="cs-CZ" sz="2000" dirty="0"/>
              <a:t>Soběšovice, 23.03.2023</a:t>
            </a:r>
          </a:p>
          <a:p>
            <a:r>
              <a:rPr lang="cs-CZ" sz="2000" dirty="0"/>
              <a:t>Marek Gavenda (mgavenda@mspakt.cz)</a:t>
            </a:r>
          </a:p>
        </p:txBody>
      </p:sp>
    </p:spTree>
    <p:extLst>
      <p:ext uri="{BB962C8B-B14F-4D97-AF65-F5344CB8AC3E}">
        <p14:creationId xmlns:p14="http://schemas.microsoft.com/office/powerpoint/2010/main" val="386733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Zánik a tvorba pracovních míst </a:t>
            </a:r>
            <a:r>
              <a:rPr lang="cs-CZ" sz="2000" b="1" dirty="0"/>
              <a:t>- teoretické výstupy </a:t>
            </a:r>
            <a:r>
              <a:rPr lang="cs-CZ" sz="1800" b="1" dirty="0"/>
              <a:t>(2)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796C1B-F1F0-4777-913E-F825C0CD0ADD}"/>
              </a:ext>
            </a:extLst>
          </p:cNvPr>
          <p:cNvSpPr txBox="1"/>
          <p:nvPr/>
        </p:nvSpPr>
        <p:spPr>
          <a:xfrm>
            <a:off x="827286" y="1059582"/>
            <a:ext cx="6913364" cy="217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Nové technologie způsobí, že některá povolání nebudou v ekonomice potřebná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V některých povoláních může být většina úkolů zautomatizována a jejich setrvání na trhu práce bude pouze dočasné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Zaměstnanci v těchto povoláních budou velmi pravděpodobně muset své profesní zaměření změnit, pokud budou chtít setrvat na trhu práce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To bude vyžadovat změny jejich znalostí a dovedností (vzdělávací systém)</a:t>
            </a:r>
            <a:endParaRPr lang="cs-CZ" sz="1600" dirty="0">
              <a:solidFill>
                <a:srgbClr val="532F7B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3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Zánik a tvorba pracovních míst </a:t>
            </a:r>
            <a:r>
              <a:rPr lang="cs-CZ" sz="2000" b="1" dirty="0"/>
              <a:t>- teoretické výstupy </a:t>
            </a:r>
            <a:r>
              <a:rPr lang="cs-CZ" sz="1800" b="1" dirty="0"/>
              <a:t>(3)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796C1B-F1F0-4777-913E-F825C0CD0ADD}"/>
              </a:ext>
            </a:extLst>
          </p:cNvPr>
          <p:cNvSpPr txBox="1"/>
          <p:nvPr/>
        </p:nvSpPr>
        <p:spPr>
          <a:xfrm>
            <a:off x="827286" y="1059582"/>
            <a:ext cx="6913364" cy="326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Nové technologie </a:t>
            </a:r>
            <a:r>
              <a:rPr lang="cs-CZ" sz="1600" b="1" dirty="0">
                <a:solidFill>
                  <a:schemeClr val="accent1"/>
                </a:solidFill>
              </a:rPr>
              <a:t>vytvoří nové pracovní příležitosti </a:t>
            </a:r>
            <a:r>
              <a:rPr lang="cs-CZ" sz="1600" dirty="0">
                <a:solidFill>
                  <a:schemeClr val="accent1"/>
                </a:solidFill>
              </a:rPr>
              <a:t>a nové cesty, jak získávat potřebné dovednosti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V důsledku zavádění nových technologií přímo vzniknou nová pracovní místa (např. big data specialista a mnoho dalších)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Pravděpodobně se změní preference uživatelů v oblasti volného času a jeho trávení (a také v sociální oblasti) což může vést k expanzi dalších povolání 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Objeví se nové formy práce, jako třeba online platformy, se kterými se lidé ještě budou muset naučit pracovat a profitovat z nich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rgbClr val="FF0000"/>
                </a:solidFill>
              </a:rPr>
              <a:t>A nyní v posledních měsících – nástup prvních výstupů „umělé inteligence (AI)“ – jak ovlivní trh práce? (diskuse)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rgbClr val="532F7B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440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Pracovní místa ohrožená digitalizací (Deloitte)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EA67F-F38B-4FA4-9B7C-64122DB0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699543"/>
            <a:ext cx="6625034" cy="3456384"/>
          </a:xfrm>
        </p:spPr>
        <p:txBody>
          <a:bodyPr/>
          <a:lstStyle/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dirty="0">
                <a:solidFill>
                  <a:srgbClr val="532F7B"/>
                </a:solidFill>
                <a:latin typeface="Arial" panose="020B0604020202020204" pitchFamily="34" charset="0"/>
              </a:rPr>
              <a:t>Kategorizace práce 1 aspekt: </a:t>
            </a:r>
            <a:r>
              <a:rPr lang="cs-CZ" b="1" dirty="0">
                <a:solidFill>
                  <a:srgbClr val="532F7B"/>
                </a:solidFill>
                <a:latin typeface="Arial" panose="020B0604020202020204" pitchFamily="34" charset="0"/>
              </a:rPr>
              <a:t>rutinní versus nerutinní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dirty="0">
                <a:solidFill>
                  <a:srgbClr val="532F7B"/>
                </a:solidFill>
                <a:latin typeface="Arial" panose="020B0604020202020204" pitchFamily="34" charset="0"/>
              </a:rPr>
              <a:t>Kategorizace práce 2 aspekt: </a:t>
            </a:r>
            <a:r>
              <a:rPr lang="cs-CZ" b="1" dirty="0">
                <a:solidFill>
                  <a:srgbClr val="532F7B"/>
                </a:solidFill>
                <a:latin typeface="Arial" panose="020B0604020202020204" pitchFamily="34" charset="0"/>
              </a:rPr>
              <a:t>manuální versus znalostní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dirty="0">
              <a:solidFill>
                <a:srgbClr val="532F7B"/>
              </a:solidFill>
              <a:latin typeface="Arial" panose="020B0604020202020204" pitchFamily="34" charset="0"/>
            </a:endParaRP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b="1" dirty="0">
                <a:solidFill>
                  <a:srgbClr val="532F7B"/>
                </a:solidFill>
                <a:latin typeface="Arial" panose="020B0604020202020204" pitchFamily="34" charset="0"/>
              </a:rPr>
              <a:t>Rutinní</a:t>
            </a:r>
            <a:r>
              <a:rPr lang="cs-CZ" dirty="0">
                <a:solidFill>
                  <a:srgbClr val="532F7B"/>
                </a:solidFill>
                <a:latin typeface="Arial" panose="020B0604020202020204" pitchFamily="34" charset="0"/>
              </a:rPr>
              <a:t> práce je taková, kterou lze rozdělit na </a:t>
            </a:r>
          </a:p>
          <a:p>
            <a:pPr marL="685800" lvl="2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dílčí úkony a ty následně jednoznačně kodifikovat například v rámci počítačového programu</a:t>
            </a:r>
          </a:p>
          <a:p>
            <a:pPr marL="685800" lvl="2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nn-NO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obvykle prováděna ve strukturovaném</a:t>
            </a: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prostředí 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b="1" dirty="0">
                <a:solidFill>
                  <a:srgbClr val="532F7B"/>
                </a:solidFill>
                <a:latin typeface="Arial" panose="020B0604020202020204" pitchFamily="34" charset="0"/>
              </a:rPr>
              <a:t>Nerutinní</a:t>
            </a:r>
            <a:r>
              <a:rPr lang="cs-CZ" dirty="0">
                <a:solidFill>
                  <a:srgbClr val="532F7B"/>
                </a:solidFill>
                <a:latin typeface="Arial" panose="020B0604020202020204" pitchFamily="34" charset="0"/>
              </a:rPr>
              <a:t>, které vyžadují:</a:t>
            </a:r>
          </a:p>
          <a:p>
            <a:pPr marL="685800" lvl="2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řešení problémů, intuici, kreativitu, přesvědčovací schopnosti a situační přizpůsobivost</a:t>
            </a:r>
          </a:p>
          <a:p>
            <a:pPr marL="685800" lvl="2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prostředí a situace méně předvídatelné</a:t>
            </a:r>
          </a:p>
          <a:p>
            <a:endParaRPr lang="cs-CZ" sz="1800" dirty="0">
              <a:solidFill>
                <a:srgbClr val="532F7B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76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43717"/>
            <a:ext cx="6913364" cy="864095"/>
          </a:xfrm>
        </p:spPr>
        <p:txBody>
          <a:bodyPr/>
          <a:lstStyle/>
          <a:p>
            <a:r>
              <a:rPr lang="cs-CZ" sz="2400" b="1" dirty="0"/>
              <a:t>Odhad časového horizontu technologické nahraditelnosti klíčových dovedností (AV ČR)</a:t>
            </a:r>
          </a:p>
        </p:txBody>
      </p:sp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3A6C1BF1-E102-4DF6-BB7F-5ECB777FC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48004"/>
              </p:ext>
            </p:extLst>
          </p:nvPr>
        </p:nvGraphicFramePr>
        <p:xfrm>
          <a:off x="827286" y="987573"/>
          <a:ext cx="6913363" cy="339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41">
                  <a:extLst>
                    <a:ext uri="{9D8B030D-6E8A-4147-A177-3AD203B41FA5}">
                      <a16:colId xmlns:a16="http://schemas.microsoft.com/office/drawing/2014/main" val="2564003385"/>
                    </a:ext>
                  </a:extLst>
                </a:gridCol>
                <a:gridCol w="1690354">
                  <a:extLst>
                    <a:ext uri="{9D8B030D-6E8A-4147-A177-3AD203B41FA5}">
                      <a16:colId xmlns:a16="http://schemas.microsoft.com/office/drawing/2014/main" val="2610996166"/>
                    </a:ext>
                  </a:extLst>
                </a:gridCol>
                <a:gridCol w="1766327">
                  <a:extLst>
                    <a:ext uri="{9D8B030D-6E8A-4147-A177-3AD203B41FA5}">
                      <a16:colId xmlns:a16="http://schemas.microsoft.com/office/drawing/2014/main" val="2243056527"/>
                    </a:ext>
                  </a:extLst>
                </a:gridCol>
                <a:gridCol w="1728341">
                  <a:extLst>
                    <a:ext uri="{9D8B030D-6E8A-4147-A177-3AD203B41FA5}">
                      <a16:colId xmlns:a16="http://schemas.microsoft.com/office/drawing/2014/main" val="428483703"/>
                    </a:ext>
                  </a:extLst>
                </a:gridCol>
              </a:tblGrid>
              <a:tr h="332345">
                <a:tc>
                  <a:txBody>
                    <a:bodyPr/>
                    <a:lstStyle/>
                    <a:p>
                      <a:r>
                        <a:rPr lang="cs-CZ" dirty="0"/>
                        <a:t>Do 5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– 15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 – 30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 30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52213"/>
                  </a:ext>
                </a:extLst>
              </a:tr>
              <a:tr h="581603">
                <a:tc>
                  <a:txBody>
                    <a:bodyPr/>
                    <a:lstStyle/>
                    <a:p>
                      <a:r>
                        <a:rPr lang="cs-CZ" sz="1200" dirty="0"/>
                        <a:t>Optimalizace a plánování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Jemná motorika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Mobilita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Logika a schopnost řešení problémů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454120"/>
                  </a:ext>
                </a:extLst>
              </a:tr>
              <a:tr h="830862">
                <a:tc>
                  <a:txBody>
                    <a:bodyPr/>
                    <a:lstStyle/>
                    <a:p>
                      <a:r>
                        <a:rPr lang="cs-CZ" sz="1200" dirty="0"/>
                        <a:t>Rozpoznání známých kategorií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Senzorika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Interakce a koordinace ve skupině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Kreativita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04106"/>
                  </a:ext>
                </a:extLst>
              </a:tr>
              <a:tr h="581603">
                <a:tc>
                  <a:txBody>
                    <a:bodyPr/>
                    <a:lstStyle/>
                    <a:p>
                      <a:r>
                        <a:rPr lang="cs-CZ" sz="1200" dirty="0"/>
                        <a:t>Získávání informací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Prezentace výsledků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Tvorba přirozeného jazyka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Porozumění přirozenému jazyku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925500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r>
                        <a:rPr lang="cs-CZ" sz="1200" dirty="0"/>
                        <a:t>Navigace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Vytváření nových kategorií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Sociální a emoční dovednosti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59193"/>
                  </a:ext>
                </a:extLst>
              </a:tr>
              <a:tr h="581603">
                <a:tc>
                  <a:txBody>
                    <a:bodyPr/>
                    <a:lstStyle/>
                    <a:p>
                      <a:r>
                        <a:rPr lang="cs-CZ" sz="1200" dirty="0"/>
                        <a:t>Hrubá motorika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0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78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Zánik a tvorba pracovních míst </a:t>
            </a:r>
            <a:r>
              <a:rPr lang="cs-CZ" sz="2000" b="1" dirty="0"/>
              <a:t>(příklad automotive v ČR)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C2FAAC-AE41-EC2C-7518-CC08EAEA2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699542"/>
            <a:ext cx="774954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Zánik a tvorba pracovních míst </a:t>
            </a:r>
            <a:r>
              <a:rPr lang="cs-CZ" sz="1800" b="1" dirty="0"/>
              <a:t>(příklad automotive v ČR)</a:t>
            </a: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98B500-6F97-2FE6-EBEC-1A1EE43A0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7938422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0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576064"/>
          </a:xfrm>
        </p:spPr>
        <p:txBody>
          <a:bodyPr/>
          <a:lstStyle/>
          <a:p>
            <a:r>
              <a:rPr lang="cs-CZ" sz="2200" b="1" dirty="0"/>
              <a:t>Možný vývoj českého pracovního trhu: </a:t>
            </a:r>
            <a:r>
              <a:rPr lang="cs-CZ" sz="1800" b="1" dirty="0"/>
              <a:t>Studie Boston Consulting Group a The Aspen Institute z 08/2022 (1)</a:t>
            </a:r>
            <a:b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cs-CZ" sz="1800" b="1" dirty="0"/>
          </a:p>
        </p:txBody>
      </p:sp>
      <p:sp>
        <p:nvSpPr>
          <p:cNvPr id="2" name="Zástupný obsah 5">
            <a:extLst>
              <a:ext uri="{FF2B5EF4-FFF2-40B4-BE49-F238E27FC236}">
                <a16:creationId xmlns:a16="http://schemas.microsoft.com/office/drawing/2014/main" id="{81FDC8FA-4BDA-2B96-A216-A21E087F2DE4}"/>
              </a:ext>
            </a:extLst>
          </p:cNvPr>
          <p:cNvSpPr txBox="1">
            <a:spLocks/>
          </p:cNvSpPr>
          <p:nvPr/>
        </p:nvSpPr>
        <p:spPr>
          <a:xfrm>
            <a:off x="805582" y="915566"/>
            <a:ext cx="7057082" cy="36724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Struktura trhu se promění</a:t>
            </a:r>
          </a:p>
          <a:p>
            <a:pPr marL="685800"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na trhu práce v současnosti chybí cca 180 tisíc pracovníků</a:t>
            </a:r>
          </a:p>
          <a:p>
            <a:pPr marL="685800"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do roku 2030 přijde cca 330 tisíc současných zaměstnanců o práci </a:t>
            </a:r>
          </a:p>
          <a:p>
            <a:pPr marL="1143000"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4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r>
              <a:rPr lang="pt-BR" sz="14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 se budou muset přeškolit na jiná povolání</a:t>
            </a:r>
            <a:endParaRPr lang="cs-CZ" sz="1400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1143000"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4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sníží se podíl chybějících úředníků a nekvalifikovaných profesí</a:t>
            </a:r>
          </a:p>
          <a:p>
            <a:pPr marL="685800"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zároveň vznikne přes půl milionu nových pracovních míst</a:t>
            </a:r>
          </a:p>
          <a:p>
            <a:pPr marL="1143000"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4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zvýší se poptávka po řemeslnících</a:t>
            </a:r>
          </a:p>
          <a:p>
            <a:pPr marL="1143000"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4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vlivem robotizace se zvýší poptávka po operátorech strojů</a:t>
            </a:r>
          </a:p>
          <a:p>
            <a:pPr marL="1143000"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4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posun k terciárnímu sektoru zvýší podíl chybějících pracovníků ve službách</a:t>
            </a:r>
          </a:p>
          <a:p>
            <a:pPr marL="1143000"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4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přes 90 % pozic bude vyžadovat alespoň základní digitální dovednosti (v současnosti je to cca 54 % pozic)</a:t>
            </a:r>
            <a:r>
              <a:rPr lang="cs-CZ" sz="1800" b="0" i="0" u="none" strike="noStrike" baseline="0" dirty="0">
                <a:solidFill>
                  <a:srgbClr val="FFFFFF"/>
                </a:solidFill>
                <a:latin typeface="Henderson BCG Sans"/>
              </a:rPr>
              <a:t>zaměstnanost věkových skupin zůstala stejná jako dnes, pak vlivem stárnutí populace a úbytku pracovní síly ve vyšších věkových skupinách může být v ČR do roku 2050 nižší HDP na obyvatele až o 16 % než v případě základního trendového vývoje. </a:t>
            </a:r>
            <a:endParaRPr lang="cs-CZ" sz="1800" b="0" i="0" u="none" strike="noStrike" baseline="0" dirty="0">
              <a:solidFill>
                <a:srgbClr val="000000"/>
              </a:solidFill>
              <a:latin typeface="Henderson BCG Sans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Henderson BCG Sans"/>
            </a:endParaRPr>
          </a:p>
          <a:p>
            <a:pPr marL="228600" lvl="1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28600" lvl="1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28600" lvl="1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28600" lvl="1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Výrazné dopady na trh práce, zdravotnictví, sociální služby a průběžný důchodový systém </a:t>
            </a:r>
          </a:p>
        </p:txBody>
      </p:sp>
    </p:spTree>
    <p:extLst>
      <p:ext uri="{BB962C8B-B14F-4D97-AF65-F5344CB8AC3E}">
        <p14:creationId xmlns:p14="http://schemas.microsoft.com/office/powerpoint/2010/main" val="53443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576064"/>
          </a:xfrm>
        </p:spPr>
        <p:txBody>
          <a:bodyPr/>
          <a:lstStyle/>
          <a:p>
            <a:r>
              <a:rPr lang="cs-CZ" sz="2200" b="1" dirty="0"/>
              <a:t>Možný vývoj českého pracovního trhu: </a:t>
            </a:r>
            <a:r>
              <a:rPr lang="cs-CZ" sz="1800" b="1" dirty="0"/>
              <a:t>Studie Boston </a:t>
            </a:r>
            <a:r>
              <a:rPr lang="cs-CZ" sz="1800" b="1" dirty="0" err="1"/>
              <a:t>Consulting</a:t>
            </a:r>
            <a:r>
              <a:rPr lang="cs-CZ" sz="1800" b="1" dirty="0"/>
              <a:t> Group a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Aspen</a:t>
            </a:r>
            <a:r>
              <a:rPr lang="cs-CZ" sz="1800" b="1" dirty="0"/>
              <a:t> Institute z 08/2022 (2)</a:t>
            </a:r>
            <a:b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cs-CZ" sz="1800" b="1" dirty="0"/>
          </a:p>
        </p:txBody>
      </p:sp>
      <p:sp>
        <p:nvSpPr>
          <p:cNvPr id="2" name="Zástupný obsah 5">
            <a:extLst>
              <a:ext uri="{FF2B5EF4-FFF2-40B4-BE49-F238E27FC236}">
                <a16:creationId xmlns:a16="http://schemas.microsoft.com/office/drawing/2014/main" id="{81FDC8FA-4BDA-2B96-A216-A21E087F2DE4}"/>
              </a:ext>
            </a:extLst>
          </p:cNvPr>
          <p:cNvSpPr txBox="1">
            <a:spLocks/>
          </p:cNvSpPr>
          <p:nvPr/>
        </p:nvSpPr>
        <p:spPr>
          <a:xfrm>
            <a:off x="805582" y="915566"/>
            <a:ext cx="7057082" cy="28803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6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Pracovní síla zestárne </a:t>
            </a:r>
          </a:p>
          <a:p>
            <a:pPr marL="685800"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do roku 2030 naroste počet lidí ve věku 50 - 65 let o 17 %</a:t>
            </a:r>
          </a:p>
          <a:p>
            <a:pPr marL="685800"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  <a:tabLst>
                <a:tab pos="538163" algn="l"/>
              </a:tabLst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tato věková skupina se stane významnou pracovní silou v populaci</a:t>
            </a:r>
          </a:p>
          <a:p>
            <a:pPr marL="228600" lvl="1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Výrazné dopady na trh práce, zdravotnictví, sociální služby a průběžný důchodový systém </a:t>
            </a:r>
          </a:p>
          <a:p>
            <a:pPr marL="228600" lvl="1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Naroste množství neobsazených pozic </a:t>
            </a:r>
          </a:p>
          <a:p>
            <a:pPr marL="228600" lvl="1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89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576064"/>
          </a:xfrm>
        </p:spPr>
        <p:txBody>
          <a:bodyPr/>
          <a:lstStyle/>
          <a:p>
            <a:r>
              <a:rPr lang="cs-CZ" sz="2200" b="1" dirty="0"/>
              <a:t>Možný vývoj českého pracovního trhu: </a:t>
            </a:r>
            <a:r>
              <a:rPr lang="cs-CZ" sz="1800" b="1" dirty="0"/>
              <a:t>Studie </a:t>
            </a:r>
            <a: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Boston Consulting Group a The Aspen Institute z 08/2022 (3)</a:t>
            </a:r>
            <a:b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cs-CZ" sz="18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6C55A8-C8B2-785F-B4BA-812EF8953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6200" r="30313" b="8000"/>
          <a:stretch/>
        </p:blipFill>
        <p:spPr>
          <a:xfrm>
            <a:off x="1187624" y="843558"/>
            <a:ext cx="5760640" cy="36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0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576064"/>
          </a:xfrm>
        </p:spPr>
        <p:txBody>
          <a:bodyPr/>
          <a:lstStyle/>
          <a:p>
            <a:r>
              <a:rPr lang="cs-CZ" sz="2200" b="1" dirty="0"/>
              <a:t>Možný vývoj českého pracovního trhu: </a:t>
            </a:r>
            <a:r>
              <a:rPr lang="cs-CZ" sz="1800" b="1" dirty="0"/>
              <a:t>Studie </a:t>
            </a:r>
            <a: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Boston Consulting Group a The Aspen Institute z 08/2022 (4)</a:t>
            </a:r>
            <a:b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cs-CZ" sz="18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883D7E-AD82-F389-A639-9DB5AEEEE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17801" r="23225" b="10801"/>
          <a:stretch/>
        </p:blipFill>
        <p:spPr>
          <a:xfrm>
            <a:off x="899592" y="735546"/>
            <a:ext cx="61206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53283"/>
            <a:ext cx="6408712" cy="504056"/>
          </a:xfrm>
        </p:spPr>
        <p:txBody>
          <a:bodyPr/>
          <a:lstStyle/>
          <a:p>
            <a:r>
              <a:rPr lang="cs-CZ" sz="2400" b="1" dirty="0"/>
              <a:t>Úvod</a:t>
            </a: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734" y="843558"/>
            <a:ext cx="6408712" cy="3816424"/>
          </a:xfrm>
        </p:spPr>
        <p:txBody>
          <a:bodyPr/>
          <a:lstStyle/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V předešlé prezentaci „</a:t>
            </a:r>
            <a:r>
              <a:rPr lang="cs-CZ" sz="1600" dirty="0">
                <a:latin typeface="Arial" panose="020B0604020202020204" pitchFamily="34" charset="0"/>
              </a:rPr>
              <a:t>Nástroje trhu práce“ </a:t>
            </a:r>
            <a:r>
              <a:rPr lang="pl-PL" sz="1600" dirty="0">
                <a:latin typeface="Arial" panose="020B0604020202020204" pitchFamily="34" charset="0"/>
              </a:rPr>
              <a:t>jsme nastínili potenciální nedostatek zaměstnanců v následujících letech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Větší (anebo) kapitálově silnější firmy již nyní na tuto skutečnost reagují zaváděním většího podílu digitalizace, robotizace a automatizace procesů 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Tyto záměry firem jsou finančně často podporovány různými dotačními programy EU)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Do těchto procesů bude čím dál více zasahovat vývoj umělé inteligence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</a:rPr>
              <a:t>(o tomto fenoménu později v prezentaci a diskusi)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cs-CZ" sz="1600" dirty="0">
                <a:latin typeface="Arial" panose="020B0604020202020204" pitchFamily="34" charset="0"/>
              </a:rPr>
              <a:t>Domněnka: Významná část stávajících žáků a studentů se s těmito skutečnostmi již seznamují a dokáží se s nimi vyrovnat 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</a:rPr>
              <a:t>(jaký je Váš názor?)</a:t>
            </a:r>
            <a:endParaRPr lang="pl-PL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2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Pracovní místa ohrožená digitalizací (OECD)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DD9085-1DC1-41F9-A118-487067B8FE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7286" y="2428404"/>
            <a:ext cx="7129090" cy="2015554"/>
          </a:xfrm>
        </p:spPr>
        <p:txBody>
          <a:bodyPr/>
          <a:lstStyle/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 ČR je cca 45,5 % pracovních míst ohroženo digitalizací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Neznamená to a priori nárůst nezaměstnanosti (!)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Transformace pracovních míst, přechod do nových a expandujících odvětví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(ale v tuto chvíli jen obecné informace nebo studie)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000-00000604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3608" y="484188"/>
          <a:ext cx="6697042" cy="201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12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Profese nejvíce ohrožené digitalizací (ČR)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5BDBCB79-0669-4424-9C5D-965C49342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555525"/>
            <a:ext cx="6768751" cy="37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Profese nejméně ohrožené digitalizací (ČR)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7DBB55-FA66-478A-ACEE-CB84E6CB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55526"/>
            <a:ext cx="662473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E2A9ED40-C19B-4A13-B0FD-551414618C1A}"/>
              </a:ext>
            </a:extLst>
          </p:cNvPr>
          <p:cNvSpPr txBox="1">
            <a:spLocks/>
          </p:cNvSpPr>
          <p:nvPr/>
        </p:nvSpPr>
        <p:spPr>
          <a:xfrm>
            <a:off x="0" y="3243032"/>
            <a:ext cx="8783638" cy="1200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96969"/>
                </a:solidFill>
                <a:latin typeface="Europa-Regular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endParaRPr lang="cs-CZ" dirty="0">
              <a:solidFill>
                <a:srgbClr val="532F7B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F1DF6B-35CC-4988-9DFF-E5583A17F5D5}"/>
              </a:ext>
            </a:extLst>
          </p:cNvPr>
          <p:cNvSpPr/>
          <p:nvPr/>
        </p:nvSpPr>
        <p:spPr>
          <a:xfrm>
            <a:off x="5147048" y="1059582"/>
            <a:ext cx="3456222" cy="108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Čím více je odvětví rutinní, tím větší je jeho míra ohrožení ze strany digitalizace </a:t>
            </a:r>
          </a:p>
          <a:p>
            <a:pPr algn="just"/>
            <a:endParaRPr lang="cs-CZ" dirty="0">
              <a:solidFill>
                <a:srgbClr val="532F7B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CD5C621-07D7-4CCB-A34E-4C1C9155E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6"/>
          <a:stretch/>
        </p:blipFill>
        <p:spPr>
          <a:xfrm>
            <a:off x="971600" y="915566"/>
            <a:ext cx="4032448" cy="3941387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3212E9EB-C268-C5AA-7EF8-9781C9BC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Odvětví ohrožená digitalizací (ČR)</a:t>
            </a:r>
          </a:p>
        </p:txBody>
      </p:sp>
    </p:spTree>
    <p:extLst>
      <p:ext uri="{BB962C8B-B14F-4D97-AF65-F5344CB8AC3E}">
        <p14:creationId xmlns:p14="http://schemas.microsoft.com/office/powerpoint/2010/main" val="2253986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E2A9ED40-C19B-4A13-B0FD-551414618C1A}"/>
              </a:ext>
            </a:extLst>
          </p:cNvPr>
          <p:cNvSpPr txBox="1">
            <a:spLocks/>
          </p:cNvSpPr>
          <p:nvPr/>
        </p:nvSpPr>
        <p:spPr>
          <a:xfrm>
            <a:off x="0" y="3243032"/>
            <a:ext cx="8783638" cy="1200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96969"/>
                </a:solidFill>
                <a:latin typeface="Europa-Regular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endParaRPr lang="cs-CZ" dirty="0">
              <a:solidFill>
                <a:srgbClr val="532F7B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F1DF6B-35CC-4988-9DFF-E5583A17F5D5}"/>
              </a:ext>
            </a:extLst>
          </p:cNvPr>
          <p:cNvSpPr/>
          <p:nvPr/>
        </p:nvSpPr>
        <p:spPr>
          <a:xfrm>
            <a:off x="4932040" y="1275606"/>
            <a:ext cx="3960278" cy="1861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chemeClr val="accent1"/>
                </a:solidFill>
              </a:rPr>
              <a:t>Mezi nejvíce ohrožené regiony patří ty, které mají největší podíl průmyslové výroby, která je rutinní, a tím pádem i nahraditelná</a:t>
            </a:r>
          </a:p>
          <a:p>
            <a:pPr algn="just"/>
            <a:endParaRPr lang="cs-CZ" dirty="0">
              <a:solidFill>
                <a:srgbClr val="532F7B"/>
              </a:solidFill>
              <a:latin typeface="+mn-lt"/>
            </a:endParaRPr>
          </a:p>
          <a:p>
            <a:pPr algn="just"/>
            <a:endParaRPr lang="cs-CZ" dirty="0">
              <a:solidFill>
                <a:srgbClr val="532F7B"/>
              </a:solidFill>
              <a:latin typeface="+mn-lt"/>
            </a:endParaRPr>
          </a:p>
          <a:p>
            <a:pPr algn="just"/>
            <a:r>
              <a:rPr lang="cs-CZ" dirty="0">
                <a:solidFill>
                  <a:srgbClr val="532F7B"/>
                </a:solidFill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BC1356B-8368-4E2C-BDA1-735A8638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1" y="1002089"/>
            <a:ext cx="4502845" cy="313932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9080F43-9912-42A0-A3D6-DA671B702D4C}"/>
              </a:ext>
            </a:extLst>
          </p:cNvPr>
          <p:cNvSpPr/>
          <p:nvPr/>
        </p:nvSpPr>
        <p:spPr>
          <a:xfrm>
            <a:off x="728901" y="124285"/>
            <a:ext cx="768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532F7B"/>
                </a:solidFill>
              </a:rPr>
              <a:t>Regiony ohrožené digitalizací</a:t>
            </a:r>
          </a:p>
        </p:txBody>
      </p:sp>
    </p:spTree>
    <p:extLst>
      <p:ext uri="{BB962C8B-B14F-4D97-AF65-F5344CB8AC3E}">
        <p14:creationId xmlns:p14="http://schemas.microsoft.com/office/powerpoint/2010/main" val="1214122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61183988-733A-EB44-A4B2-92B59FD53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15766"/>
            <a:ext cx="8748464" cy="1296144"/>
          </a:xfrm>
        </p:spPr>
        <p:txBody>
          <a:bodyPr/>
          <a:lstStyle/>
          <a:p>
            <a:r>
              <a:rPr lang="cs-CZ" dirty="0"/>
              <a:t>Děkuji za pozornost </a:t>
            </a:r>
          </a:p>
          <a:p>
            <a:r>
              <a:rPr lang="cs-CZ" sz="2000" dirty="0"/>
              <a:t>(a neváhejte se na nás obrátit v případě řešení Vašich dotazů)</a:t>
            </a:r>
          </a:p>
          <a:p>
            <a:r>
              <a:rPr lang="cs-CZ" sz="1800" dirty="0"/>
              <a:t>Marek Gavenda (MS Pakt zaměstnanosti; mgavenda@mspakt.cz)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63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DD9085-1DC1-41F9-A118-487067B8FE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7919" y="2859782"/>
            <a:ext cx="7057082" cy="1656183"/>
          </a:xfrm>
        </p:spPr>
        <p:txBody>
          <a:bodyPr/>
          <a:lstStyle/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latin typeface="Arial" panose="020B0604020202020204" pitchFamily="34" charset="0"/>
              </a:rPr>
              <a:t>Stárnutí obyvatelstva je celosvětový trend (zejména v Evropě a Americe)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latin typeface="Arial" panose="020B0604020202020204" pitchFamily="34" charset="0"/>
              </a:rPr>
              <a:t>Narůstá podíl obyvatel důchodového věku připadající na pracující sílu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latin typeface="Arial" panose="020B0604020202020204" pitchFamily="34" charset="0"/>
              </a:rPr>
              <a:t>Dopady na trh práce - zdravotnictví, sociální služby a průběžný důchodový systém 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</a:rPr>
              <a:t>(jak se to ale do budoucna bude platit?)</a:t>
            </a:r>
            <a:r>
              <a:rPr lang="cs-CZ" sz="1400" dirty="0">
                <a:solidFill>
                  <a:srgbClr val="532F7B"/>
                </a:solidFill>
                <a:latin typeface="Arial" panose="020B0604020202020204" pitchFamily="34" charset="0"/>
              </a:rPr>
              <a:t> 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latin typeface="Arial" panose="020B0604020202020204" pitchFamily="34" charset="0"/>
              </a:rPr>
              <a:t>2021 průměrný věk: ČR 42,8 let, MS kraji 43,3 let</a:t>
            </a:r>
          </a:p>
          <a:p>
            <a:pPr marL="228600" indent="-228600" fontAlgn="base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latin typeface="Arial" panose="020B0604020202020204" pitchFamily="34" charset="0"/>
              </a:rPr>
              <a:t>V MS kraji v posledních letech vývoj / tendence průměrného věku vyšší než v ČR 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000-00000304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286781"/>
              </p:ext>
            </p:extLst>
          </p:nvPr>
        </p:nvGraphicFramePr>
        <p:xfrm>
          <a:off x="755973" y="627535"/>
          <a:ext cx="705708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3">
            <a:extLst>
              <a:ext uri="{FF2B5EF4-FFF2-40B4-BE49-F238E27FC236}">
                <a16:creationId xmlns:a16="http://schemas.microsoft.com/office/drawing/2014/main" id="{1DCF7E68-FE86-9058-0F3F-99C34C10AFD1}"/>
              </a:ext>
            </a:extLst>
          </p:cNvPr>
          <p:cNvSpPr txBox="1">
            <a:spLocks/>
          </p:cNvSpPr>
          <p:nvPr/>
        </p:nvSpPr>
        <p:spPr>
          <a:xfrm>
            <a:off x="827286" y="123478"/>
            <a:ext cx="691336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532F7B"/>
                </a:solidFill>
                <a:latin typeface="Europa-Bold" panose="02000000000000000000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/>
              <a:t>Stárnutí obyvatelstva</a:t>
            </a:r>
          </a:p>
        </p:txBody>
      </p:sp>
    </p:spTree>
    <p:extLst>
      <p:ext uri="{BB962C8B-B14F-4D97-AF65-F5344CB8AC3E}">
        <p14:creationId xmlns:p14="http://schemas.microsoft.com/office/powerpoint/2010/main" val="418605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Zaměstnanost na částečný úvazek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80EBAE9-83FB-45ED-9715-0DD507B1C453}"/>
              </a:ext>
            </a:extLst>
          </p:cNvPr>
          <p:cNvSpPr/>
          <p:nvPr/>
        </p:nvSpPr>
        <p:spPr>
          <a:xfrm>
            <a:off x="611560" y="3147814"/>
            <a:ext cx="7344816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ea typeface="+mn-ea"/>
              </a:rPr>
              <a:t>ČR i MS kraj patří mezi ekonomiky, které má velmi malé množství částečných úvazků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ea typeface="+mn-ea"/>
              </a:rPr>
              <a:t>Dopad na trh práce, zaměstnanost žen, jejich budoucích důchodů a podobně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ea typeface="+mn-ea"/>
              </a:rPr>
              <a:t>Poslední cíle vlády ČR: snížení odvodů na pro částečné úvazky (od 03/2023)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ea typeface="+mn-ea"/>
              </a:rPr>
              <a:t>Data změn zatím nejsou k dispozici; cílem je dostat na trh práce cca 80 tis zaměstnanců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400" dirty="0">
              <a:solidFill>
                <a:srgbClr val="532F7B"/>
              </a:solidFill>
              <a:ea typeface="+mn-ea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0F74C2E-4BB6-42E2-8141-10792A5B4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7533"/>
            <a:ext cx="7056784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7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80EBAE9-83FB-45ED-9715-0DD507B1C453}"/>
              </a:ext>
            </a:extLst>
          </p:cNvPr>
          <p:cNvSpPr/>
          <p:nvPr/>
        </p:nvSpPr>
        <p:spPr>
          <a:xfrm>
            <a:off x="467544" y="3075807"/>
            <a:ext cx="7488832" cy="58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ea typeface="+mn-ea"/>
              </a:rPr>
              <a:t>Dlouhodobě dochází k růstu profesí, které vyžadují vysoké kompetence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400" dirty="0">
                <a:solidFill>
                  <a:srgbClr val="532F7B"/>
                </a:solidFill>
                <a:ea typeface="+mn-ea"/>
              </a:rPr>
              <a:t>V ČR klesá zároveň podíl profesí vyžadující základní a střední „skills“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D2F729-82F4-40DB-8881-77A3E8D2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2" y="590366"/>
            <a:ext cx="7925240" cy="2485442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E2E1DCBB-F7E1-6ABB-E952-B4C93B4802DC}"/>
              </a:ext>
            </a:extLst>
          </p:cNvPr>
          <p:cNvSpPr txBox="1">
            <a:spLocks/>
          </p:cNvSpPr>
          <p:nvPr/>
        </p:nvSpPr>
        <p:spPr>
          <a:xfrm>
            <a:off x="827584" y="123478"/>
            <a:ext cx="691336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532F7B"/>
                </a:solidFill>
                <a:latin typeface="Europa-Bold" panose="02000000000000000000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/>
              <a:t>Polarizace trhu práce</a:t>
            </a:r>
          </a:p>
        </p:txBody>
      </p:sp>
    </p:spTree>
    <p:extLst>
      <p:ext uri="{BB962C8B-B14F-4D97-AF65-F5344CB8AC3E}">
        <p14:creationId xmlns:p14="http://schemas.microsoft.com/office/powerpoint/2010/main" val="248938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53283"/>
            <a:ext cx="6408712" cy="504056"/>
          </a:xfrm>
        </p:spPr>
        <p:txBody>
          <a:bodyPr/>
          <a:lstStyle/>
          <a:p>
            <a:r>
              <a:rPr lang="cs-CZ" sz="2400" b="1" dirty="0"/>
              <a:t>„Průmyslové</a:t>
            </a:r>
            <a:r>
              <a:rPr lang="cs-CZ" sz="2800" dirty="0"/>
              <a:t> </a:t>
            </a:r>
            <a:r>
              <a:rPr lang="cs-CZ" sz="2400" b="1" dirty="0"/>
              <a:t>revoluce“ </a:t>
            </a:r>
            <a:r>
              <a:rPr lang="cs-CZ" sz="1800" b="1" dirty="0"/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734" y="843558"/>
            <a:ext cx="6408712" cy="38164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b="1" dirty="0"/>
              <a:t>1. Průmyslová revoluce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18. a 19. století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vynález parního stroje, </a:t>
            </a:r>
            <a:r>
              <a:rPr lang="cs-CZ" sz="1600" dirty="0">
                <a:latin typeface="Arial" panose="020B0604020202020204" pitchFamily="34" charset="0"/>
              </a:rPr>
              <a:t>který usnadnil přepravu a umožnil výrobu na dopravníkovém pásu; </a:t>
            </a:r>
            <a:r>
              <a:rPr lang="pl-PL" sz="1600" dirty="0">
                <a:latin typeface="Arial" panose="020B0604020202020204" pitchFamily="34" charset="0"/>
              </a:rPr>
              <a:t>18. a 19. století. 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odklon od dominantního zemědělství </a:t>
            </a:r>
            <a:r>
              <a:rPr lang="cs-CZ" sz="1600" dirty="0">
                <a:latin typeface="Arial" panose="020B0604020202020204" pitchFamily="34" charset="0"/>
              </a:rPr>
              <a:t>a stěhování do měst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b="1" dirty="0"/>
              <a:t>2. Průmyslová revoluce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1870 až 1914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cs-CZ" sz="1600" dirty="0">
                <a:latin typeface="Arial" panose="020B0604020202020204" pitchFamily="34" charset="0"/>
              </a:rPr>
              <a:t>spalovací motor, elektrická energie, telefon, žárovka a další</a:t>
            </a:r>
          </a:p>
        </p:txBody>
      </p:sp>
    </p:spTree>
    <p:extLst>
      <p:ext uri="{BB962C8B-B14F-4D97-AF65-F5344CB8AC3E}">
        <p14:creationId xmlns:p14="http://schemas.microsoft.com/office/powerpoint/2010/main" val="351824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53283"/>
            <a:ext cx="6408712" cy="504056"/>
          </a:xfrm>
        </p:spPr>
        <p:txBody>
          <a:bodyPr/>
          <a:lstStyle/>
          <a:p>
            <a:r>
              <a:rPr lang="cs-CZ" sz="2400" b="1" dirty="0"/>
              <a:t>„Průmyslové</a:t>
            </a:r>
            <a:r>
              <a:rPr lang="cs-CZ" sz="2800" dirty="0"/>
              <a:t> </a:t>
            </a:r>
            <a:r>
              <a:rPr lang="cs-CZ" sz="2400" b="1" dirty="0"/>
              <a:t>revoluce“ </a:t>
            </a:r>
            <a:r>
              <a:rPr lang="cs-CZ" sz="1800" b="1" dirty="0"/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771550"/>
            <a:ext cx="6408712" cy="38164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b="1" dirty="0"/>
              <a:t>3. Průmyslová revoluce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cs-CZ" sz="1600" dirty="0">
                <a:latin typeface="Arial" panose="020B0604020202020204" pitchFamily="34" charset="0"/>
              </a:rPr>
              <a:t>80. léta 20. století  - „Digitální revoluce“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cs-CZ" sz="1600" dirty="0">
                <a:latin typeface="Arial" panose="020B0604020202020204" pitchFamily="34" charset="0"/>
              </a:rPr>
              <a:t>osobní počítače, internet či obecně ICT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cs-CZ" sz="1600" dirty="0">
                <a:latin typeface="Arial" panose="020B0604020202020204" pitchFamily="34" charset="0"/>
              </a:rPr>
              <a:t>masovější využití průmyslových robotů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b="1" dirty="0"/>
              <a:t>4. Průmyslová revoluce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nyní; </a:t>
            </a:r>
            <a:r>
              <a:rPr lang="cs-CZ" sz="1600" dirty="0">
                <a:latin typeface="Arial" panose="020B0604020202020204" pitchFamily="34" charset="0"/>
              </a:rPr>
              <a:t>jiným označením „</a:t>
            </a:r>
            <a:r>
              <a:rPr lang="pl-PL" sz="1600" dirty="0">
                <a:latin typeface="Arial" panose="020B0604020202020204" pitchFamily="34" charset="0"/>
              </a:rPr>
              <a:t>Průmysl 4.0”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pl-PL" sz="1600" dirty="0">
                <a:latin typeface="Arial" panose="020B0604020202020204" pitchFamily="34" charset="0"/>
              </a:rPr>
              <a:t>rozvoj </a:t>
            </a:r>
            <a:r>
              <a:rPr lang="cs-CZ" sz="1600" dirty="0">
                <a:latin typeface="Arial" panose="020B0604020202020204" pitchFamily="34" charset="0"/>
              </a:rPr>
              <a:t>technologií – např. umělá inteligence, robotika, nanotechnologie, internet věcí, blockchain, autonomní vozy atd.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r>
              <a:rPr lang="cs-CZ" sz="1600" dirty="0">
                <a:latin typeface="Arial" panose="020B0604020202020204" pitchFamily="34" charset="0"/>
              </a:rPr>
              <a:t>mnoho studií a strategií v každém státě jak zavést, podpořit či čelit důsledkům, které to přinese (včetně zaměstnanosti)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12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53283"/>
            <a:ext cx="6408712" cy="504056"/>
          </a:xfrm>
        </p:spPr>
        <p:txBody>
          <a:bodyPr/>
          <a:lstStyle/>
          <a:p>
            <a:r>
              <a:rPr lang="cs-CZ" sz="2400" b="1" dirty="0"/>
              <a:t> 4. Průmyslová revoluce – základní rámec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99B989-4206-4FC0-8305-5335E4455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094" y="842963"/>
            <a:ext cx="3838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1EBDE-4C17-4E24-AD39-2E8BB992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6" y="123478"/>
            <a:ext cx="6913364" cy="360040"/>
          </a:xfrm>
        </p:spPr>
        <p:txBody>
          <a:bodyPr/>
          <a:lstStyle/>
          <a:p>
            <a:r>
              <a:rPr lang="cs-CZ" sz="2400" b="1" dirty="0"/>
              <a:t>Zánik a tvorba pracovních míst </a:t>
            </a:r>
            <a:r>
              <a:rPr lang="cs-CZ" sz="2000" b="1" dirty="0"/>
              <a:t>- teoretické výstupy </a:t>
            </a:r>
            <a:r>
              <a:rPr lang="cs-CZ" sz="1800" b="1" dirty="0"/>
              <a:t>(1)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796C1B-F1F0-4777-913E-F825C0CD0ADD}"/>
              </a:ext>
            </a:extLst>
          </p:cNvPr>
          <p:cNvSpPr txBox="1"/>
          <p:nvPr/>
        </p:nvSpPr>
        <p:spPr>
          <a:xfrm>
            <a:off x="827286" y="1059582"/>
            <a:ext cx="6913364" cy="379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rgbClr val="532F7B"/>
                </a:solidFill>
                <a:ea typeface="+mn-ea"/>
              </a:rPr>
              <a:t>Nové technologie budou mít vliv na transformaci jednotlivých zaměstnání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rgbClr val="532F7B"/>
                </a:solidFill>
                <a:ea typeface="+mn-ea"/>
              </a:rPr>
              <a:t>Některé úkoly budou plně automatizované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rgbClr val="532F7B"/>
                </a:solidFill>
                <a:ea typeface="+mn-ea"/>
              </a:rPr>
              <a:t>V některých případech bude technologie doplňovat zaměstnance při dosahování jejich pracovních úkolů (např. kolaborativní roboti „coboti“ atd.)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rgbClr val="532F7B"/>
                </a:solidFill>
                <a:ea typeface="+mn-ea"/>
              </a:rPr>
              <a:t>Úkoly zajišťované v rámci jednotlivých pracovních pozic se změní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rgbClr val="532F7B"/>
                </a:solidFill>
                <a:ea typeface="+mn-ea"/>
              </a:rPr>
              <a:t>Změní se i poptávka po pracovních dovednostech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cs-CZ" sz="1600" dirty="0">
                <a:solidFill>
                  <a:srgbClr val="532F7B"/>
                </a:solidFill>
                <a:ea typeface="+mn-ea"/>
              </a:rPr>
              <a:t>Nejvíce budou zasaženi ti zaměstnanci, kteří budou muset přizpůsobit celou řadu svých dovedností (zejména rutinní)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rgbClr val="532F7B"/>
              </a:solidFill>
              <a:ea typeface="+mn-ea"/>
            </a:endParaRP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rgbClr val="532F7B"/>
              </a:solidFill>
              <a:ea typeface="+mn-ea"/>
            </a:endParaRP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endParaRPr lang="cs-CZ" sz="1600" dirty="0">
              <a:solidFill>
                <a:srgbClr val="532F7B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21325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3">
      <a:dk1>
        <a:srgbClr val="475468"/>
      </a:dk1>
      <a:lt1>
        <a:srgbClr val="FFFFFF"/>
      </a:lt1>
      <a:dk2>
        <a:srgbClr val="44546A"/>
      </a:dk2>
      <a:lt2>
        <a:srgbClr val="E7E6E6"/>
      </a:lt2>
      <a:accent1>
        <a:srgbClr val="53307C"/>
      </a:accent1>
      <a:accent2>
        <a:srgbClr val="3E87C2"/>
      </a:accent2>
      <a:accent3>
        <a:srgbClr val="74A685"/>
      </a:accent3>
      <a:accent4>
        <a:srgbClr val="495466"/>
      </a:accent4>
      <a:accent5>
        <a:srgbClr val="B0AFB1"/>
      </a:accent5>
      <a:accent6>
        <a:srgbClr val="1B4686"/>
      </a:accent6>
      <a:hlink>
        <a:srgbClr val="255075"/>
      </a:hlink>
      <a:folHlink>
        <a:srgbClr val="532F7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Pakt" id="{F75C7874-44A2-F644-99F1-2450E98388BA}" vid="{C165F1A1-058B-624C-8D60-94EEE32701D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56220449864D4BB0E6F021E7E9EB46" ma:contentTypeVersion="16" ma:contentTypeDescription="Vytvoří nový dokument" ma:contentTypeScope="" ma:versionID="4a1d551cbaf549d7986edf55bbf99977">
  <xsd:schema xmlns:xsd="http://www.w3.org/2001/XMLSchema" xmlns:xs="http://www.w3.org/2001/XMLSchema" xmlns:p="http://schemas.microsoft.com/office/2006/metadata/properties" xmlns:ns2="4c89a87f-fc4a-4d7f-b623-ee717ba2986a" xmlns:ns3="c48eff60-46bc-4a9e-b57c-8553b8829bd9" targetNamespace="http://schemas.microsoft.com/office/2006/metadata/properties" ma:root="true" ma:fieldsID="6c8408d33ef08dd245ad59a29ad2f947" ns2:_="" ns3:_="">
    <xsd:import namespace="4c89a87f-fc4a-4d7f-b623-ee717ba2986a"/>
    <xsd:import namespace="c48eff60-46bc-4a9e-b57c-8553b8829b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9a87f-fc4a-4d7f-b623-ee717ba29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d6d43304-2fc6-4c2e-b53c-b5cba0887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eff60-46bc-4a9e-b57c-8553b8829b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a0047d-51fb-42d9-931d-08cd9afaa265}" ma:internalName="TaxCatchAll" ma:showField="CatchAllData" ma:web="c48eff60-46bc-4a9e-b57c-8553b8829b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8eff60-46bc-4a9e-b57c-8553b8829bd9" xsi:nil="true"/>
    <lcf76f155ced4ddcb4097134ff3c332f xmlns="4c89a87f-fc4a-4d7f-b623-ee717ba298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19FAF8-CC9B-4116-81E0-E228DD987D81}"/>
</file>

<file path=customXml/itemProps2.xml><?xml version="1.0" encoding="utf-8"?>
<ds:datastoreItem xmlns:ds="http://schemas.openxmlformats.org/officeDocument/2006/customXml" ds:itemID="{961F4DED-E94F-4CE1-BBEF-AA8DD536A195}"/>
</file>

<file path=customXml/itemProps3.xml><?xml version="1.0" encoding="utf-8"?>
<ds:datastoreItem xmlns:ds="http://schemas.openxmlformats.org/officeDocument/2006/customXml" ds:itemID="{39314249-7886-40AF-A559-58105924662D}"/>
</file>

<file path=docProps/app.xml><?xml version="1.0" encoding="utf-8"?>
<Properties xmlns="http://schemas.openxmlformats.org/officeDocument/2006/extended-properties" xmlns:vt="http://schemas.openxmlformats.org/officeDocument/2006/docPropsVTypes">
  <Template>Vlastní návrh</Template>
  <TotalTime>3304</TotalTime>
  <Words>1294</Words>
  <Application>Microsoft Office PowerPoint</Application>
  <PresentationFormat>Předvádění na obrazovce (16:9)</PresentationFormat>
  <Paragraphs>141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Europa-Bold</vt:lpstr>
      <vt:lpstr>Europa-Regular</vt:lpstr>
      <vt:lpstr>Henderson BCG Sans</vt:lpstr>
      <vt:lpstr>Vlastní návrh</vt:lpstr>
      <vt:lpstr>Prezentace aplikace PowerPoint</vt:lpstr>
      <vt:lpstr>Úvod</vt:lpstr>
      <vt:lpstr>Prezentace aplikace PowerPoint</vt:lpstr>
      <vt:lpstr>Zaměstnanost na částečný úvazek</vt:lpstr>
      <vt:lpstr>Prezentace aplikace PowerPoint</vt:lpstr>
      <vt:lpstr>„Průmyslové revoluce“ (1)</vt:lpstr>
      <vt:lpstr>„Průmyslové revoluce“ (2)</vt:lpstr>
      <vt:lpstr> 4. Průmyslová revoluce – základní rámec</vt:lpstr>
      <vt:lpstr>Zánik a tvorba pracovních míst - teoretické výstupy (1)</vt:lpstr>
      <vt:lpstr>Zánik a tvorba pracovních míst - teoretické výstupy (2)</vt:lpstr>
      <vt:lpstr>Zánik a tvorba pracovních míst - teoretické výstupy (3)</vt:lpstr>
      <vt:lpstr>Pracovní místa ohrožená digitalizací (Deloitte)</vt:lpstr>
      <vt:lpstr>Odhad časového horizontu technologické nahraditelnosti klíčových dovedností (AV ČR)</vt:lpstr>
      <vt:lpstr>Zánik a tvorba pracovních míst (příklad automotive v ČR)</vt:lpstr>
      <vt:lpstr>Zánik a tvorba pracovních míst (příklad automotive v ČR)</vt:lpstr>
      <vt:lpstr>Možný vývoj českého pracovního trhu: Studie Boston Consulting Group a The Aspen Institute z 08/2022 (1) </vt:lpstr>
      <vt:lpstr>Možný vývoj českého pracovního trhu: Studie Boston Consulting Group a The Aspen Institute z 08/2022 (2) </vt:lpstr>
      <vt:lpstr>Možný vývoj českého pracovního trhu: Studie Boston Consulting Group a The Aspen Institute z 08/2022 (3) </vt:lpstr>
      <vt:lpstr>Možný vývoj českého pracovního trhu: Studie Boston Consulting Group a The Aspen Institute z 08/2022 (4) </vt:lpstr>
      <vt:lpstr>Pracovní místa ohrožená digitalizací (OECD)</vt:lpstr>
      <vt:lpstr>Profese nejvíce ohrožené digitalizací (ČR)</vt:lpstr>
      <vt:lpstr>Profese nejméně ohrožené digitalizací (ČR)</vt:lpstr>
      <vt:lpstr>Odvětví ohrožená digitalizací (ČR)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Silvie Štefková</dc:creator>
  <cp:keywords/>
  <dc:description/>
  <cp:lastModifiedBy>Marek Gavenda</cp:lastModifiedBy>
  <cp:revision>225</cp:revision>
  <cp:lastPrinted>2013-10-15T12:38:28Z</cp:lastPrinted>
  <dcterms:created xsi:type="dcterms:W3CDTF">2018-10-17T07:09:13Z</dcterms:created>
  <dcterms:modified xsi:type="dcterms:W3CDTF">2023-03-22T15:53:39Z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0x0101009856220449864D4BB0E6F021E7E9EB46</vt:lpwstr>
  </property>
</Properties>
</file>