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3" r:id="rId4"/>
    <p:sldMasterId id="2147486130" r:id="rId5"/>
    <p:sldMasterId id="2147486115" r:id="rId6"/>
  </p:sldMasterIdLst>
  <p:notesMasterIdLst>
    <p:notesMasterId r:id="rId42"/>
  </p:notesMasterIdLst>
  <p:sldIdLst>
    <p:sldId id="920" r:id="rId7"/>
    <p:sldId id="292" r:id="rId8"/>
    <p:sldId id="290" r:id="rId9"/>
    <p:sldId id="311" r:id="rId10"/>
    <p:sldId id="300" r:id="rId11"/>
    <p:sldId id="1000" r:id="rId12"/>
    <p:sldId id="258" r:id="rId13"/>
    <p:sldId id="1015" r:id="rId14"/>
    <p:sldId id="1018" r:id="rId15"/>
    <p:sldId id="1013" r:id="rId16"/>
    <p:sldId id="1017" r:id="rId17"/>
    <p:sldId id="1014" r:id="rId18"/>
    <p:sldId id="1019" r:id="rId19"/>
    <p:sldId id="1016" r:id="rId20"/>
    <p:sldId id="1020" r:id="rId21"/>
    <p:sldId id="1022" r:id="rId22"/>
    <p:sldId id="1021" r:id="rId23"/>
    <p:sldId id="1023" r:id="rId24"/>
    <p:sldId id="1024" r:id="rId25"/>
    <p:sldId id="1026" r:id="rId26"/>
    <p:sldId id="1012" r:id="rId27"/>
    <p:sldId id="1028" r:id="rId28"/>
    <p:sldId id="1025" r:id="rId29"/>
    <p:sldId id="1029" r:id="rId30"/>
    <p:sldId id="1031" r:id="rId31"/>
    <p:sldId id="1032" r:id="rId32"/>
    <p:sldId id="1033" r:id="rId33"/>
    <p:sldId id="1038" r:id="rId34"/>
    <p:sldId id="1037" r:id="rId35"/>
    <p:sldId id="1034" r:id="rId36"/>
    <p:sldId id="1039" r:id="rId37"/>
    <p:sldId id="1035" r:id="rId38"/>
    <p:sldId id="1036" r:id="rId39"/>
    <p:sldId id="1027" r:id="rId40"/>
    <p:sldId id="1006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13341C-C1E9-2B28-0EFA-D5F3F1677A2E}" name="Šárka Plačková" initials="ŠP" userId="S::splackova@mspakt.cz::16c7c5fa-3179-4c52-9d4b-2011741feb00" providerId="AD"/>
  <p188:author id="{3DDC202F-53A4-78A4-9C7A-72266A0F5E54}" name="Hana Bartoňková" initials="HB" userId="S::hbartonkova@mspakt.cz::80b1b177-f477-4ea0-a276-e4288d4080be" providerId="AD"/>
  <p188:author id="{BDD5C375-2BE1-A6E6-FF4D-156713FF2D61}" name="Anton Husovský" initials="AH" userId="S::ahusovsky@mspakt.cz::68ae2ac5-82d3-48ee-a288-288d719a38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307C"/>
    <a:srgbClr val="B0AFB1"/>
    <a:srgbClr val="74A685"/>
    <a:srgbClr val="3E87C2"/>
    <a:srgbClr val="4954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93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F758-F487-4771-8803-D8EE6B9EF52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FFD38-1CB5-4076-88F9-ADE894DFD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38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A5C62-B8C7-4E00-AACB-4C23D7D255CD}" type="slidenum">
              <a:rPr lang="en-GB" altLang="cs-CZ" smtClean="0"/>
              <a:pPr/>
              <a:t>1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3903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58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9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8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26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00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73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347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8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785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0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Písemné, telefonické a osobní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02BCC-99AC-424B-B779-69B4113F9B6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4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17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41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32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se, pokud tam lektorujeme nově. </a:t>
            </a:r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Připomenout pravidla pro dnešní den: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Telefony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Přestávky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Mluví vždy jeden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Všechny otázky jsou správné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Každý má právo se nějaké aktivity nezúčastnit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Vzájemně se respektujeme a podporujeme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Pokud chceme dát zpětnou vazbu, ctíme zásady ZV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42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Jaká máte od dnešního bloku – Trh práce očekávání? </a:t>
            </a:r>
          </a:p>
          <a:p>
            <a:endParaRPr lang="cs-CZ" dirty="0"/>
          </a:p>
          <a:p>
            <a:r>
              <a:rPr lang="cs-CZ" dirty="0"/>
              <a:t>Jedeme postupně, každý má možnost něco říct. </a:t>
            </a:r>
          </a:p>
          <a:p>
            <a:endParaRPr lang="cs-CZ" dirty="0"/>
          </a:p>
          <a:p>
            <a:r>
              <a:rPr lang="cs-CZ" dirty="0"/>
              <a:t>Vše se zapisuje na </a:t>
            </a:r>
            <a:r>
              <a:rPr lang="cs-CZ" dirty="0" err="1"/>
              <a:t>flipchart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Zkusíme vaše očekávání vyplnit.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70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Ledolamka</a:t>
            </a:r>
            <a:r>
              <a:rPr lang="cs-CZ" dirty="0"/>
              <a:t>  - práce ve skupině, hledají radosti, který každý z nich zažil, vyhrává tak skupina, která jich má nejvíce.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3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8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4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11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Lektor se ptá studentů na to, co si přestavují pod slovem TRH, pod slovem PRÁCE  a pod souslovím TRH PRÁCE</a:t>
            </a:r>
          </a:p>
          <a:p>
            <a:endParaRPr lang="cs-CZ" dirty="0"/>
          </a:p>
          <a:p>
            <a:r>
              <a:rPr lang="cs-CZ" dirty="0"/>
              <a:t>V průběhu je dobré pozastavit se u slov POPTÁVKA a NABÍDKA</a:t>
            </a:r>
          </a:p>
          <a:p>
            <a:r>
              <a:rPr lang="cs-CZ" dirty="0"/>
              <a:t> - co to je a jak to funguje?</a:t>
            </a:r>
          </a:p>
          <a:p>
            <a:endParaRPr lang="cs-CZ" dirty="0"/>
          </a:p>
          <a:p>
            <a:r>
              <a:rPr lang="cs-CZ" dirty="0"/>
              <a:t>Na trhu se smlouváme o ceně zboží, na trhu práce jsou zbožím lidé a mají svou cenu. </a:t>
            </a:r>
          </a:p>
          <a:p>
            <a:r>
              <a:rPr lang="cs-CZ" dirty="0"/>
              <a:t>Jaká je vaše cena za váš čas?</a:t>
            </a:r>
          </a:p>
          <a:p>
            <a:r>
              <a:rPr lang="cs-CZ" dirty="0"/>
              <a:t>Víte už nyní kolik chcete vydělávat? (toto možná proběhlo v části Finanční svoboda)</a:t>
            </a:r>
          </a:p>
          <a:p>
            <a:endParaRPr lang="cs-CZ" dirty="0"/>
          </a:p>
          <a:p>
            <a:r>
              <a:rPr lang="cs-CZ" dirty="0"/>
              <a:t>Cílem aktivity: zamyšlení nad tím, co doopravdy trh práce a je a jak nad ním přemýšlet ve vlastních spojitostech.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9D059-073A-4CCF-843C-5EE27934F1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7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30A3C8A-5417-C342-9F2D-424B26F11A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7624" y="2859783"/>
            <a:ext cx="6624736" cy="10081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rgbClr val="3D88C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NÁZEV PREZENTACE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55077-2768-B14A-86BB-56BC16917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9662"/>
            <a:ext cx="4032448" cy="8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F3966-CEB2-4342-A029-4B7493100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EB8674-362B-4064-BA32-1B3F95D41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EB6DF8-6E12-4E42-8561-5099E92F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B32A2-E4D4-4FEF-BDAE-9999728C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991A3B-D74B-4CE1-847E-095377D8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24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909FF9-840D-4015-B589-D9B2A51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737-69A9-42BD-93B1-8FD8B1AF9DF4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C82A50-0118-42A2-BEF1-64FF13E2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6C0A95-AC3C-490D-835B-52BC9A9F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4EB6-ADE3-41ED-B20E-51345CFAC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95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DFAAE-40DF-4930-9F74-130546F849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12A3019-89C2-4EE5-A135-086250F5C2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6A33A-383B-425E-AD7C-7E982FACCABB}" type="datetime1">
              <a:rPr lang="cs-CZ"/>
              <a:pPr lvl="0"/>
              <a:t>24.03.2023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FA9217-8363-45A3-BDB6-1522AC344E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F918E7-A3D9-4833-9BF2-92AC91F33D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9E5AA-B778-48F8-8564-1D8F92CEC99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68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30A3C8A-5417-C342-9F2D-424B26F11A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7624" y="2859783"/>
            <a:ext cx="6624736" cy="10081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rgbClr val="3D88C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NÁZEV PREZENTACE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55077-2768-B14A-86BB-56BC16917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9662"/>
            <a:ext cx="4032448" cy="8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 (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6408712" cy="288032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800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6408712" cy="288032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2952328" cy="28803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08264C5-186E-DB46-874F-D683C5664C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8" y="1419623"/>
            <a:ext cx="2880320" cy="28803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7543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616" y="1419623"/>
            <a:ext cx="640871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="0" i="0" u="none" strike="noStrike" smtClean="0"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616" y="1419623"/>
            <a:ext cx="388843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047C7AE-CB62-344C-A3E8-6BC0D509D2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76056" y="1419623"/>
            <a:ext cx="244827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454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428A9BE-EE0C-DD41-844B-9053714C01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1419623"/>
            <a:ext cx="640871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10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 (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6408712" cy="288032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800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3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11920" y="1275606"/>
            <a:ext cx="6192688" cy="72008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/>
              <a:t>Děkuji Vám </a:t>
            </a:r>
            <a:br>
              <a:rPr lang="cs-CZ"/>
            </a:br>
            <a:r>
              <a:rPr lang="cs-CZ"/>
              <a:t>za pozornost.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8FBDB1-D459-E348-8861-BA05748F6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C60C1B5-540D-C041-AA9A-77F4520AD3C8}"/>
              </a:ext>
            </a:extLst>
          </p:cNvPr>
          <p:cNvSpPr/>
          <p:nvPr userDrawn="1"/>
        </p:nvSpPr>
        <p:spPr>
          <a:xfrm>
            <a:off x="4283968" y="4426104"/>
            <a:ext cx="183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err="1">
                <a:solidFill>
                  <a:srgbClr val="74A785"/>
                </a:solidFill>
                <a:latin typeface="Europa-Bold" panose="02000000000000000000" pitchFamily="2" charset="0"/>
              </a:rPr>
              <a:t>www.mspakt.cz</a:t>
            </a:r>
            <a:endParaRPr lang="cs-CZ">
              <a:solidFill>
                <a:srgbClr val="74A785"/>
              </a:solidFill>
              <a:latin typeface="Europa-Bold" panose="02000000000000000000" pitchFamily="2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E27CBCD-34BF-7047-B568-BA04DE002DC8}"/>
              </a:ext>
            </a:extLst>
          </p:cNvPr>
          <p:cNvSpPr txBox="1">
            <a:spLocks/>
          </p:cNvSpPr>
          <p:nvPr userDrawn="1"/>
        </p:nvSpPr>
        <p:spPr>
          <a:xfrm>
            <a:off x="1401328" y="2560065"/>
            <a:ext cx="6192688" cy="72008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>
                <a:solidFill>
                  <a:srgbClr val="532F7B"/>
                </a:solidFill>
                <a:latin typeface="Europa-Bold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CD5B521-ABD4-2444-8E55-7C406BF44A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06624" y="2427734"/>
            <a:ext cx="6203280" cy="158417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solidFill>
                  <a:srgbClr val="3D88C3"/>
                </a:solidFill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57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F3966-CEB2-4342-A029-4B7493100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EB8674-362B-4064-BA32-1B3F95D41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EB6DF8-6E12-4E42-8561-5099E92F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B32A2-E4D4-4FEF-BDAE-9999728C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991A3B-D74B-4CE1-847E-095377D8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09A1C-BCD5-40FA-82AA-4C0ACE28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CA958-E730-4DD7-A677-1A318F0D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758E27-B69A-418D-81C0-5D904C8B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5C4C7-DE47-4557-B7F0-0427DA68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8247D-8941-4E3F-8C5B-BA10E37F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536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A2F5B-DBDE-4391-AA1C-3F7DDE4E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BA500F-EEA0-461E-87D4-CEA76BB6C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B3EFD1-56F4-44DA-AE15-68EDF883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30220-8103-4426-8DAA-546DB16F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A9964C-C24C-4F67-B8FE-27C1BF6A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681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14F7D-ED45-4EE6-BFD3-C89C2B1E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96FF3-9B16-42EA-BA1A-B3AD9901B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3876C1-1DC7-47DE-8B8B-59BD2EB37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D26B7D-F36C-458A-AE85-47B7C3B4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C5D758-0CAD-4C15-8A7B-886168D9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72304C-07A3-46E3-A9BC-6E227282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318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4BFB3-D0FF-4D43-A1C7-4D047AEC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3A9A65-22AE-4D4E-BBD9-CD011342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A806E1-9A78-40E3-A918-977A37621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0B8FA8-2312-48FB-A4BA-C0156B7E5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56E412-89D9-4A9C-9818-CEAF467E8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2DED854-0DF3-44A6-88A1-0FC1CF16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278CEF-ED9A-4BEE-8ABC-BF1CC781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15CF13-F9E0-4F88-8A47-25A62942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221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574A6-2922-4F32-A4BD-3538914D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EA7191-CDA7-4461-9BD9-F24E1381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0FEE59-E588-4EA0-A4D0-C76BD0C8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4B7650-116B-4C3C-ACE4-A88D1B57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03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DBFC17-24D1-4364-B35D-F03C2D36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140114-3F9B-42AB-BE1F-6B03414E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9CB5F5-7754-4EAB-864F-16B08D82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620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2C058-B811-46E2-B204-4535F2BD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741FC6-A497-4576-BC09-DD7D34275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BEB34F-87A0-41E9-9662-88383E9DE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1FB65-78AA-44DE-854A-6ADD9510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435696-FEF2-4282-8775-D50ED3AC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30606B-4416-4741-8C86-E82008CC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431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EC3F0-E607-43D4-8A63-FEC10E42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51023C-E47F-4260-97FA-C045AC5DD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3943AA-25C5-4159-8C7A-D7E52F9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3E88E4-EE48-425F-8611-82F62717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AA5D40-583C-40A0-91D2-1D4F8651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D8EF1E-02D6-42E6-88AF-11C835FB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14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6408712" cy="288032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1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D21A2-14B0-4C3F-80D0-F71CD24F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E3E275-30DA-4283-B82D-5796F8615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E46411-0CE1-4F17-B22C-379BA6CA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FCAE3-BE8D-49E4-80AE-7D0DF73D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78FED6-243A-44F8-83B1-FFF90E22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7AAF3F-1F4D-4D45-BE2F-572D71927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11BA11-40E3-4F5E-9D08-C0A5E178C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7DCA4F-8344-4267-9231-709E54A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E55AC6-144B-4A8B-A8D7-A9386647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C851EF-448B-4EFA-9125-4AA04096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96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2952328" cy="28803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08264C5-186E-DB46-874F-D683C5664C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8" y="1419623"/>
            <a:ext cx="2880320" cy="28803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754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616" y="1419623"/>
            <a:ext cx="640871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="0" i="0" u="none" strike="noStrike" smtClean="0"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616" y="1419623"/>
            <a:ext cx="388843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047C7AE-CB62-344C-A3E8-6BC0D509D2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76056" y="1419623"/>
            <a:ext cx="244827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45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428A9BE-EE0C-DD41-844B-9053714C01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1419623"/>
            <a:ext cx="640871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10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11920" y="1275606"/>
            <a:ext cx="6192688" cy="72008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/>
              <a:t>Děkuji Vám </a:t>
            </a:r>
            <a:br>
              <a:rPr lang="cs-CZ"/>
            </a:br>
            <a:r>
              <a:rPr lang="cs-CZ"/>
              <a:t>za pozornost.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8FBDB1-D459-E348-8861-BA05748F6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C60C1B5-540D-C041-AA9A-77F4520AD3C8}"/>
              </a:ext>
            </a:extLst>
          </p:cNvPr>
          <p:cNvSpPr/>
          <p:nvPr userDrawn="1"/>
        </p:nvSpPr>
        <p:spPr>
          <a:xfrm>
            <a:off x="4283968" y="4426104"/>
            <a:ext cx="183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err="1">
                <a:solidFill>
                  <a:srgbClr val="74A785"/>
                </a:solidFill>
                <a:latin typeface="Europa-Bold" panose="02000000000000000000" pitchFamily="2" charset="0"/>
              </a:rPr>
              <a:t>www.mspakt.cz</a:t>
            </a:r>
            <a:endParaRPr lang="cs-CZ">
              <a:solidFill>
                <a:srgbClr val="74A785"/>
              </a:solidFill>
              <a:latin typeface="Europa-Bold" panose="02000000000000000000" pitchFamily="2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E27CBCD-34BF-7047-B568-BA04DE002DC8}"/>
              </a:ext>
            </a:extLst>
          </p:cNvPr>
          <p:cNvSpPr txBox="1">
            <a:spLocks/>
          </p:cNvSpPr>
          <p:nvPr userDrawn="1"/>
        </p:nvSpPr>
        <p:spPr>
          <a:xfrm>
            <a:off x="1401328" y="2560065"/>
            <a:ext cx="6192688" cy="72008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>
                <a:solidFill>
                  <a:srgbClr val="532F7B"/>
                </a:solidFill>
                <a:latin typeface="Europa-Bold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CD5B521-ABD4-2444-8E55-7C406BF44A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06624" y="2427734"/>
            <a:ext cx="6203280" cy="158417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solidFill>
                  <a:srgbClr val="3D88C3"/>
                </a:solidFill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5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6033314" y="3063566"/>
            <a:ext cx="2493249" cy="68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35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6032897" y="3857625"/>
            <a:ext cx="2493249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2"/>
          </p:nvPr>
        </p:nvSpPr>
        <p:spPr>
          <a:xfrm>
            <a:off x="6032897" y="4119562"/>
            <a:ext cx="2493249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7" descr="Obsah obrázku metr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9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53D7F2F-B468-724D-A4FA-AD1E1F44C46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524"/>
            <a:ext cx="936103" cy="5070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857D0-DCC1-B947-9D81-4B6BF556447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-160054"/>
            <a:ext cx="648072" cy="119713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64E4C85-A89B-4A4D-9AC9-4D21F75090B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19" y="4558386"/>
            <a:ext cx="477053" cy="70207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D511E9B-5CCD-D046-A431-48D3C10BCF8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72" y="4508307"/>
            <a:ext cx="117913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4" r:id="rId1"/>
    <p:sldLayoutId id="2147486114" r:id="rId2"/>
    <p:sldLayoutId id="2147486095" r:id="rId3"/>
    <p:sldLayoutId id="2147486109" r:id="rId4"/>
    <p:sldLayoutId id="2147486108" r:id="rId5"/>
    <p:sldLayoutId id="2147486113" r:id="rId6"/>
    <p:sldLayoutId id="2147486112" r:id="rId7"/>
    <p:sldLayoutId id="2147486127" r:id="rId8"/>
    <p:sldLayoutId id="2147486146" r:id="rId9"/>
    <p:sldLayoutId id="2147486128" r:id="rId10"/>
    <p:sldLayoutId id="2147486129" r:id="rId11"/>
    <p:sldLayoutId id="21474861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53D7F2F-B468-724D-A4FA-AD1E1F44C4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524"/>
            <a:ext cx="936103" cy="5070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857D0-DCC1-B947-9D81-4B6BF55644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-160054"/>
            <a:ext cx="648072" cy="119713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64E4C85-A89B-4A4D-9AC9-4D21F75090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19" y="4558386"/>
            <a:ext cx="477053" cy="70207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D511E9B-5CCD-D046-A431-48D3C10BCF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72" y="4508307"/>
            <a:ext cx="117913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1" r:id="rId1"/>
    <p:sldLayoutId id="2147486132" r:id="rId2"/>
    <p:sldLayoutId id="2147486133" r:id="rId3"/>
    <p:sldLayoutId id="2147486134" r:id="rId4"/>
    <p:sldLayoutId id="2147486135" r:id="rId5"/>
    <p:sldLayoutId id="2147486136" r:id="rId6"/>
    <p:sldLayoutId id="2147486137" r:id="rId7"/>
    <p:sldLayoutId id="214748614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C3EEE-29D0-4B8B-A3E1-573542B9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0700A9-A333-4DA2-95F1-347ADF8D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BE7EDB-8CDC-42F0-A0B8-A10271ECD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32DE82-168D-49EA-8C88-89B978DFA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F38354-B0F6-476E-82CF-B3D02CFE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17" r:id="rId2"/>
    <p:sldLayoutId id="2147486118" r:id="rId3"/>
    <p:sldLayoutId id="2147486119" r:id="rId4"/>
    <p:sldLayoutId id="2147486120" r:id="rId5"/>
    <p:sldLayoutId id="2147486121" r:id="rId6"/>
    <p:sldLayoutId id="2147486122" r:id="rId7"/>
    <p:sldLayoutId id="2147486123" r:id="rId8"/>
    <p:sldLayoutId id="2147486124" r:id="rId9"/>
    <p:sldLayoutId id="2147486125" r:id="rId10"/>
    <p:sldLayoutId id="214748612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7D553121-DD1A-F0CD-524E-403565B3A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5330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Kariérové poradenství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5330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aktuální východiska na trhu práce </a:t>
            </a:r>
          </a:p>
        </p:txBody>
      </p:sp>
    </p:spTree>
    <p:extLst>
      <p:ext uri="{BB962C8B-B14F-4D97-AF65-F5344CB8AC3E}">
        <p14:creationId xmlns:p14="http://schemas.microsoft.com/office/powerpoint/2010/main" val="200798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3" y="0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 Dopady digitalizace </a:t>
            </a: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na trh práce</a:t>
            </a: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5122" name="Picture 2" descr="U zavádění digitalizace v průmyslu nejsou klíčem IT pracovníci. Urychlit  proces mohou i současná opatření proti koronaviru | ZPRAVODAJSTVI24.CZ">
            <a:extLst>
              <a:ext uri="{FF2B5EF4-FFF2-40B4-BE49-F238E27FC236}">
                <a16:creationId xmlns:a16="http://schemas.microsoft.com/office/drawing/2014/main" id="{52160151-E38B-BFF6-368E-B74FDBF2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03" y="2330246"/>
            <a:ext cx="38560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6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FBF254F4-2A2B-F059-49B3-DE3B855783E6}"/>
              </a:ext>
            </a:extLst>
          </p:cNvPr>
          <p:cNvSpPr/>
          <p:nvPr/>
        </p:nvSpPr>
        <p:spPr>
          <a:xfrm>
            <a:off x="3068899" y="875071"/>
            <a:ext cx="2771462" cy="268062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B2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A85A4B4-53DF-0BA1-09A9-CCD1369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44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3" y="0"/>
            <a:ext cx="6194322" cy="3245597"/>
          </a:xfrm>
        </p:spPr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 </a:t>
            </a:r>
            <a:r>
              <a:rPr lang="cs-CZ" dirty="0">
                <a:solidFill>
                  <a:srgbClr val="582577"/>
                </a:solidFill>
                <a:latin typeface="Europa-Bold"/>
              </a:rPr>
              <a:t>Dopady Green </a:t>
            </a:r>
            <a:r>
              <a:rPr lang="cs-CZ" dirty="0" err="1">
                <a:solidFill>
                  <a:srgbClr val="582577"/>
                </a:solidFill>
                <a:latin typeface="Europa-Bold"/>
              </a:rPr>
              <a:t>Deal</a:t>
            </a:r>
            <a:br>
              <a:rPr lang="cs-CZ" dirty="0">
                <a:solidFill>
                  <a:srgbClr val="582577"/>
                </a:solidFill>
                <a:latin typeface="Europa-Bold"/>
              </a:rPr>
            </a:br>
            <a:r>
              <a:rPr lang="cs-CZ" dirty="0">
                <a:solidFill>
                  <a:srgbClr val="582577"/>
                </a:solidFill>
                <a:latin typeface="Europa-Bold"/>
              </a:rPr>
              <a:t>na </a:t>
            </a:r>
            <a:r>
              <a:rPr lang="cs-CZ" dirty="0" err="1">
                <a:solidFill>
                  <a:srgbClr val="582577"/>
                </a:solidFill>
                <a:latin typeface="Europa-Bold"/>
              </a:rPr>
              <a:t>Moravskoslezký</a:t>
            </a:r>
            <a:r>
              <a:rPr lang="cs-CZ" dirty="0">
                <a:solidFill>
                  <a:srgbClr val="582577"/>
                </a:solidFill>
                <a:latin typeface="Europa-Bold"/>
              </a:rPr>
              <a:t> kraj</a:t>
            </a: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9218" name="Picture 2" descr="Evropský Green Deal: Pomůže životnímu prostředí? – KAMIT – SYSTEM s.r.o.">
            <a:extLst>
              <a:ext uri="{FF2B5EF4-FFF2-40B4-BE49-F238E27FC236}">
                <a16:creationId xmlns:a16="http://schemas.microsoft.com/office/drawing/2014/main" id="{9EEAE183-C7AC-79C1-7504-F8E42DCF4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22" y="2164735"/>
            <a:ext cx="4399936" cy="29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FBF254F4-2A2B-F059-49B3-DE3B855783E6}"/>
              </a:ext>
            </a:extLst>
          </p:cNvPr>
          <p:cNvSpPr/>
          <p:nvPr/>
        </p:nvSpPr>
        <p:spPr>
          <a:xfrm>
            <a:off x="3068899" y="875071"/>
            <a:ext cx="2771462" cy="268062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B2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A85A4B4-53DF-0BA1-09A9-CCD1369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20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3" y="0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 Pracovní hodnoty</a:t>
            </a: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7170" name="Picture 2" descr="Dražit nemůže každý - OK dražebník a. s.">
            <a:extLst>
              <a:ext uri="{FF2B5EF4-FFF2-40B4-BE49-F238E27FC236}">
                <a16:creationId xmlns:a16="http://schemas.microsoft.com/office/drawing/2014/main" id="{F9D00A09-5419-2875-50DA-39F94FCF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8" y="1702978"/>
            <a:ext cx="3524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92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3" y="0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 Shrnutí prvního dne</a:t>
            </a: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</p:spTree>
    <p:extLst>
      <p:ext uri="{BB962C8B-B14F-4D97-AF65-F5344CB8AC3E}">
        <p14:creationId xmlns:p14="http://schemas.microsoft.com/office/powerpoint/2010/main" val="364875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A85A4B4-53DF-0BA1-09A9-CCD1369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 descr="ZŠ U Krčského lesa | Informace o změně cen obědů">
            <a:extLst>
              <a:ext uri="{FF2B5EF4-FFF2-40B4-BE49-F238E27FC236}">
                <a16:creationId xmlns:a16="http://schemas.microsoft.com/office/drawing/2014/main" id="{8C66FC83-2173-D403-262F-2CAC44BA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9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3" y="0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 Let do budoucnosti</a:t>
            </a: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13314" name="Picture 2" descr="Letadlem do budoucnosti | Ábíčko.cz">
            <a:extLst>
              <a:ext uri="{FF2B5EF4-FFF2-40B4-BE49-F238E27FC236}">
                <a16:creationId xmlns:a16="http://schemas.microsoft.com/office/drawing/2014/main" id="{C9DE7976-E035-16A1-92A1-BCCF873A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94" y="1990576"/>
            <a:ext cx="4137537" cy="22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34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2" y="363794"/>
            <a:ext cx="5812116" cy="8160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</a:pPr>
            <a:r>
              <a:rPr lang="cs-CZ" sz="3200" dirty="0">
                <a:solidFill>
                  <a:srgbClr val="582577"/>
                </a:solidFill>
                <a:latin typeface="Europa-Bold"/>
              </a:rPr>
              <a:t> Páteční program:</a:t>
            </a:r>
            <a:br>
              <a:rPr lang="cs-CZ" sz="1600" dirty="0">
                <a:solidFill>
                  <a:srgbClr val="582577"/>
                </a:solidFill>
                <a:latin typeface="Europa-Bold"/>
              </a:rPr>
            </a:br>
            <a:br>
              <a:rPr lang="cs-CZ" sz="1600" dirty="0">
                <a:solidFill>
                  <a:srgbClr val="582577"/>
                </a:solidFill>
                <a:latin typeface="Europa-Bold"/>
              </a:rPr>
            </a:br>
            <a: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Sluníčko úspěchu</a:t>
            </a:r>
            <a:b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Brzdy a motory</a:t>
            </a:r>
            <a:b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Kariérní terén</a:t>
            </a:r>
            <a:b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Pyramida potřeb</a:t>
            </a:r>
            <a:b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Shrnutí, rozloučení</a:t>
            </a:r>
            <a:b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0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13:00  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Oběd</a:t>
            </a: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3" name="Picture 2" descr="ZŠ U Krčského lesa | Informace o změně cen obědů">
            <a:extLst>
              <a:ext uri="{FF2B5EF4-FFF2-40B4-BE49-F238E27FC236}">
                <a16:creationId xmlns:a16="http://schemas.microsoft.com/office/drawing/2014/main" id="{5FDBBF4E-855D-65D8-B69A-5326C4A7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8" y="3342966"/>
            <a:ext cx="2321642" cy="11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0322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 Sluníčko </a:t>
            </a: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úspěchů</a:t>
            </a: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16386" name="Picture 2" descr="A SLUNÍČKO pro vás stále svítí ... - SVČ Sluníčko Lomnice nad Popelkou">
            <a:extLst>
              <a:ext uri="{FF2B5EF4-FFF2-40B4-BE49-F238E27FC236}">
                <a16:creationId xmlns:a16="http://schemas.microsoft.com/office/drawing/2014/main" id="{076BFE53-C960-C366-1716-8A92FE72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22" y="1120877"/>
            <a:ext cx="2015613" cy="3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8C80F-89D1-4F7F-A507-2DEBE72D1F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5781" y="2356162"/>
            <a:ext cx="7652438" cy="918725"/>
          </a:xfrm>
        </p:spPr>
        <p:txBody>
          <a:bodyPr>
            <a:noAutofit/>
          </a:bodyPr>
          <a:lstStyle/>
          <a:p>
            <a:pPr lvl="0"/>
            <a:r>
              <a:rPr lang="cs-CZ" sz="3300" dirty="0">
                <a:solidFill>
                  <a:srgbClr val="582577"/>
                </a:solidFill>
                <a:latin typeface="Europa-Bold" panose="02000000000000000000" pitchFamily="50" charset="-18"/>
              </a:rPr>
              <a:t>ODBORNÉ, KARIÉROVÉ A POLYTECHNICKÉ VZDĚLÁVÁNÍ V MSK (OKAP II)</a:t>
            </a:r>
            <a:br>
              <a:rPr lang="cs-CZ" sz="3300" dirty="0">
                <a:solidFill>
                  <a:srgbClr val="582577"/>
                </a:solidFill>
                <a:latin typeface="Europa-Bold" panose="02000000000000000000" pitchFamily="50" charset="-18"/>
              </a:rPr>
            </a:br>
            <a:br>
              <a:rPr lang="cs-CZ" sz="3300" dirty="0">
                <a:solidFill>
                  <a:srgbClr val="582577"/>
                </a:solidFill>
                <a:latin typeface="Europa-Bold" panose="02000000000000000000" pitchFamily="50" charset="-18"/>
              </a:rPr>
            </a:br>
            <a:r>
              <a:rPr lang="cs-CZ" sz="2400" dirty="0">
                <a:solidFill>
                  <a:srgbClr val="582577"/>
                </a:solidFill>
                <a:latin typeface="Europa-Bold" panose="02000000000000000000" pitchFamily="50" charset="-18"/>
              </a:rPr>
              <a:t>CZ.O2.3.68/0.0/0.0/19_078/0019613</a:t>
            </a:r>
            <a:br>
              <a:rPr lang="cs-CZ" sz="2400" dirty="0">
                <a:solidFill>
                  <a:srgbClr val="582577"/>
                </a:solidFill>
                <a:latin typeface="Europa-Bold" panose="02000000000000000000" pitchFamily="50" charset="-18"/>
              </a:rPr>
            </a:br>
            <a:r>
              <a:rPr lang="cs-CZ" sz="2400" dirty="0">
                <a:solidFill>
                  <a:srgbClr val="582577"/>
                </a:solidFill>
                <a:latin typeface="Europa-Bold" panose="02000000000000000000" pitchFamily="50" charset="-18"/>
              </a:rPr>
              <a:t>byl spolufinancován Evropskou unií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69E8B78-D42A-483C-985F-BADA0F3FDED1}"/>
              </a:ext>
            </a:extLst>
          </p:cNvPr>
          <p:cNvGrpSpPr/>
          <p:nvPr/>
        </p:nvGrpSpPr>
        <p:grpSpPr>
          <a:xfrm>
            <a:off x="2222835" y="4517837"/>
            <a:ext cx="2907182" cy="356870"/>
            <a:chOff x="2963780" y="6023783"/>
            <a:chExt cx="3876242" cy="475826"/>
          </a:xfrm>
        </p:grpSpPr>
        <p:pic>
          <p:nvPicPr>
            <p:cNvPr id="5" name="Obrázek 4" descr="C:\Users\sindelka3429\AppData\Local\Microsoft\Windows\Temporary Internet Files\Content.Word\logo_jpg.jpg">
              <a:extLst>
                <a:ext uri="{FF2B5EF4-FFF2-40B4-BE49-F238E27FC236}">
                  <a16:creationId xmlns:a16="http://schemas.microsoft.com/office/drawing/2014/main" id="{EDD24E10-E103-402D-94AC-AF957EDE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963780" y="6023783"/>
              <a:ext cx="1536704" cy="47117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F96F80D2-4AA1-4828-B54F-8CD757384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1430" y="6023783"/>
              <a:ext cx="1888592" cy="475826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034367B8-9B81-4435-882C-56BF2D0346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2413" y="0"/>
            <a:ext cx="4206642" cy="9386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9">
            <a:extLst>
              <a:ext uri="{FF2B5EF4-FFF2-40B4-BE49-F238E27FC236}">
                <a16:creationId xmlns:a16="http://schemas.microsoft.com/office/drawing/2014/main" id="{D04D9600-D17F-48B8-9B78-B195B8E23F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2491" t="23044" r="12347" b="26519"/>
          <a:stretch>
            <a:fillRect/>
          </a:stretch>
        </p:blipFill>
        <p:spPr>
          <a:xfrm>
            <a:off x="5468240" y="4290495"/>
            <a:ext cx="2151759" cy="721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79E7BC9-30FB-8488-D718-4B360893DD77}"/>
              </a:ext>
            </a:extLst>
          </p:cNvPr>
          <p:cNvSpPr txBox="1">
            <a:spLocks/>
          </p:cNvSpPr>
          <p:nvPr/>
        </p:nvSpPr>
        <p:spPr>
          <a:xfrm>
            <a:off x="702100" y="2977637"/>
            <a:ext cx="7811430" cy="9187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6000" b="0" i="0" u="none" strike="noStrike" kern="1200" cap="none" spc="0" baseline="0">
                <a:solidFill>
                  <a:srgbClr val="2D86C8"/>
                </a:solidFill>
                <a:uFillTx/>
                <a:latin typeface="Calibri Light"/>
              </a:defRPr>
            </a:lvl1pPr>
          </a:lstStyle>
          <a:p>
            <a:r>
              <a:rPr lang="cs-CZ" sz="1500" dirty="0">
                <a:solidFill>
                  <a:schemeClr val="tx1"/>
                </a:solidFill>
                <a:latin typeface="Europa-Bold" panose="02000000000000000000" pitchFamily="50" charset="-18"/>
              </a:rPr>
              <a:t>Podpora kompetencí pedagogických pracovníků a všech forem vzdělávání v Moravskoslezském kraji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3" y="0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r>
              <a:rPr lang="cs-CZ" sz="4800" dirty="0">
                <a:solidFill>
                  <a:srgbClr val="582577"/>
                </a:solidFill>
                <a:latin typeface="Europa-Bold"/>
              </a:rPr>
              <a:t>Kariérní terén</a:t>
            </a: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E3FF52-4581-6B14-D143-649924D1C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1" y="1495022"/>
            <a:ext cx="4550735" cy="32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490" y="219045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r>
              <a:rPr lang="cs-CZ" sz="6600" dirty="0">
                <a:solidFill>
                  <a:srgbClr val="582577"/>
                </a:solidFill>
                <a:latin typeface="Europa-Bold"/>
              </a:rPr>
              <a:t> </a:t>
            </a:r>
            <a:r>
              <a:rPr lang="cs-CZ" sz="5400" dirty="0">
                <a:solidFill>
                  <a:srgbClr val="582577"/>
                </a:solidFill>
                <a:latin typeface="Europa-Bold"/>
              </a:rPr>
              <a:t>Brzdy </a:t>
            </a:r>
            <a:br>
              <a:rPr lang="cs-CZ" sz="5400" dirty="0">
                <a:solidFill>
                  <a:srgbClr val="582577"/>
                </a:solidFill>
                <a:latin typeface="Europa-Bold"/>
              </a:rPr>
            </a:br>
            <a:r>
              <a:rPr lang="cs-CZ" sz="5400" dirty="0">
                <a:solidFill>
                  <a:srgbClr val="582577"/>
                </a:solidFill>
                <a:latin typeface="Europa-Bold"/>
              </a:rPr>
              <a:t>a</a:t>
            </a:r>
            <a:br>
              <a:rPr lang="cs-CZ" sz="5400" dirty="0">
                <a:solidFill>
                  <a:srgbClr val="582577"/>
                </a:solidFill>
                <a:latin typeface="Europa-Bold"/>
              </a:rPr>
            </a:br>
            <a:r>
              <a:rPr lang="cs-CZ" sz="5400" dirty="0">
                <a:solidFill>
                  <a:srgbClr val="582577"/>
                </a:solidFill>
                <a:latin typeface="Europa-Bold"/>
              </a:rPr>
              <a:t> motory</a:t>
            </a: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6146" name="Picture 2" descr="Jaké lidi máte v týmu? | Performia">
            <a:extLst>
              <a:ext uri="{FF2B5EF4-FFF2-40B4-BE49-F238E27FC236}">
                <a16:creationId xmlns:a16="http://schemas.microsoft.com/office/drawing/2014/main" id="{B1923FB7-4BE5-E37E-EE80-8EA96581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5" y="1365404"/>
            <a:ext cx="4437289" cy="20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3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A1BF2-A4BA-B73F-713D-4F17D3C7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>
                <a:solidFill>
                  <a:srgbClr val="582577"/>
                </a:solidFill>
                <a:latin typeface="Europa-Bold"/>
              </a:rPr>
            </a:br>
            <a:br>
              <a:rPr lang="cs-CZ" dirty="0">
                <a:solidFill>
                  <a:srgbClr val="582577"/>
                </a:solidFill>
                <a:latin typeface="Europa-Bold"/>
              </a:rPr>
            </a:br>
            <a:endParaRPr lang="cs-CZ" dirty="0"/>
          </a:p>
        </p:txBody>
      </p:sp>
      <p:pic>
        <p:nvPicPr>
          <p:cNvPr id="1030" name="Picture 6" descr="Abraham Maslow (1908 - 1970) - Psychoterapie v centru Prahy">
            <a:extLst>
              <a:ext uri="{FF2B5EF4-FFF2-40B4-BE49-F238E27FC236}">
                <a16:creationId xmlns:a16="http://schemas.microsoft.com/office/drawing/2014/main" id="{8E223138-84B3-189C-45F1-5B7CE640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54" y="2025615"/>
            <a:ext cx="4194656" cy="23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320DD9-9E2A-578D-A7A4-117EB89E5CB2}"/>
              </a:ext>
            </a:extLst>
          </p:cNvPr>
          <p:cNvSpPr txBox="1"/>
          <p:nvPr/>
        </p:nvSpPr>
        <p:spPr>
          <a:xfrm>
            <a:off x="588332" y="1382233"/>
            <a:ext cx="41946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53307C"/>
                </a:solidFill>
              </a:rPr>
              <a:t>Abraham Harold </a:t>
            </a:r>
            <a:r>
              <a:rPr lang="cs-CZ" sz="2800" b="1" dirty="0" err="1">
                <a:solidFill>
                  <a:srgbClr val="53307C"/>
                </a:solidFill>
              </a:rPr>
              <a:t>Maslow</a:t>
            </a:r>
            <a:endParaRPr lang="cs-CZ" sz="2800" b="1" dirty="0">
              <a:solidFill>
                <a:srgbClr val="53307C"/>
              </a:solidFill>
            </a:endParaRPr>
          </a:p>
          <a:p>
            <a:r>
              <a:rPr lang="cs-CZ" dirty="0"/>
              <a:t>(1908-1970)</a:t>
            </a:r>
          </a:p>
          <a:p>
            <a:endParaRPr lang="cs-CZ" dirty="0"/>
          </a:p>
          <a:p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americký psycholog, </a:t>
            </a:r>
          </a:p>
          <a:p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jeden ze zakladatelů </a:t>
            </a:r>
          </a:p>
          <a:p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humanistického proudu </a:t>
            </a:r>
          </a:p>
          <a:p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 psychologii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09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00" y="1297172"/>
            <a:ext cx="4288465" cy="1545265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582577"/>
                </a:solidFill>
                <a:latin typeface="Europa-Bold"/>
              </a:rPr>
              <a:t>Hierarchie </a:t>
            </a:r>
            <a:br>
              <a:rPr lang="cs-CZ" sz="4000" dirty="0">
                <a:solidFill>
                  <a:srgbClr val="582577"/>
                </a:solidFill>
                <a:latin typeface="Europa-Bold"/>
              </a:rPr>
            </a:br>
            <a:r>
              <a:rPr lang="cs-CZ" sz="4000" dirty="0">
                <a:solidFill>
                  <a:srgbClr val="582577"/>
                </a:solidFill>
                <a:latin typeface="Europa-Bold"/>
              </a:rPr>
              <a:t>potřeb</a:t>
            </a: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br>
              <a:rPr lang="cs-CZ" sz="4800" dirty="0">
                <a:solidFill>
                  <a:srgbClr val="582577"/>
                </a:solidFill>
                <a:latin typeface="Europa-Bold"/>
              </a:rPr>
            </a:b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64084C-A15C-9E9F-D659-5A0707C2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035" y="-120503"/>
            <a:ext cx="4641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FFCFF-427A-EAB3-E9F9-24F5ED67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74650B-63D3-1540-9FE4-A540B6DD2129}"/>
              </a:ext>
            </a:extLst>
          </p:cNvPr>
          <p:cNvSpPr txBox="1"/>
          <p:nvPr/>
        </p:nvSpPr>
        <p:spPr>
          <a:xfrm>
            <a:off x="588335" y="1318438"/>
            <a:ext cx="73648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53307C"/>
                </a:solidFill>
              </a:rPr>
              <a:t>Základní fyziologické potřeby</a:t>
            </a:r>
          </a:p>
          <a:p>
            <a:endParaRPr lang="cs-CZ" dirty="0"/>
          </a:p>
          <a:p>
            <a:r>
              <a:rPr lang="cs-CZ" sz="2400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Jejich naplňování nás udržuje při životě.</a:t>
            </a:r>
          </a:p>
          <a:p>
            <a:endParaRPr lang="cs-CZ" sz="2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2400" dirty="0"/>
              <a:t>JEZENÍ, DÝCHÁNÍ, SPÁNEK, POHYB, ODPOČINĚK, PŘIMĚŘENÉ TEPLO, VYMĚŠOVÁNÍ, POTŘEBA ROZMNOŽOVÁNÍ, VYHNUTÍ SE BOLESTI, ODSTRANĚNÍ BOLESTI, SMYSLOVÁ STIMULACE</a:t>
            </a:r>
          </a:p>
        </p:txBody>
      </p:sp>
    </p:spTree>
    <p:extLst>
      <p:ext uri="{BB962C8B-B14F-4D97-AF65-F5344CB8AC3E}">
        <p14:creationId xmlns:p14="http://schemas.microsoft.com/office/powerpoint/2010/main" val="2126256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FFCFF-427A-EAB3-E9F9-24F5ED67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74650B-63D3-1540-9FE4-A540B6DD2129}"/>
              </a:ext>
            </a:extLst>
          </p:cNvPr>
          <p:cNvSpPr txBox="1"/>
          <p:nvPr/>
        </p:nvSpPr>
        <p:spPr>
          <a:xfrm>
            <a:off x="588335" y="1318438"/>
            <a:ext cx="73648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53307C"/>
                </a:solidFill>
              </a:rPr>
              <a:t>Potřeby jistoty a bezpečí</a:t>
            </a:r>
          </a:p>
          <a:p>
            <a:endParaRPr lang="cs-CZ" dirty="0"/>
          </a:p>
          <a:p>
            <a:r>
              <a:rPr lang="cs-CZ" sz="2400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Vyhýbání se nebezpečí a ohrožujícím podnětům</a:t>
            </a:r>
          </a:p>
          <a:p>
            <a:endParaRPr lang="cs-CZ" sz="2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2400" dirty="0"/>
              <a:t>PÉČE, VYHLEDÁVÁME STABILITU A SPOLEHLIVOST, OCHRANA PŘED NÁSÍLÍM A AGRESÍ, MORÁLNÍ A FYZIOLOGICKÁ JISTOTA, JISTOTA RODINY A ZDRAVÍ</a:t>
            </a:r>
          </a:p>
        </p:txBody>
      </p:sp>
    </p:spTree>
    <p:extLst>
      <p:ext uri="{BB962C8B-B14F-4D97-AF65-F5344CB8AC3E}">
        <p14:creationId xmlns:p14="http://schemas.microsoft.com/office/powerpoint/2010/main" val="105480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FFCFF-427A-EAB3-E9F9-24F5ED67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74650B-63D3-1540-9FE4-A540B6DD2129}"/>
              </a:ext>
            </a:extLst>
          </p:cNvPr>
          <p:cNvSpPr txBox="1"/>
          <p:nvPr/>
        </p:nvSpPr>
        <p:spPr>
          <a:xfrm>
            <a:off x="588335" y="1318438"/>
            <a:ext cx="73648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53307C"/>
                </a:solidFill>
              </a:rPr>
              <a:t>Potřeba sounáležitosti a lásky</a:t>
            </a:r>
          </a:p>
          <a:p>
            <a:endParaRPr lang="cs-CZ" dirty="0"/>
          </a:p>
          <a:p>
            <a:r>
              <a:rPr lang="cs-CZ" sz="2400" i="1" dirty="0">
                <a:solidFill>
                  <a:srgbClr val="4D5156"/>
                </a:solidFill>
                <a:latin typeface="arial" panose="020B0604020202020204" pitchFamily="34" charset="0"/>
              </a:rPr>
              <a:t>Díky této potřebě udržujeme příbuzenské, partnerské a přátelské vztahy</a:t>
            </a:r>
            <a:endParaRPr lang="cs-CZ" sz="2400" b="0" i="1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cs-CZ" sz="2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rgbClr val="4D5156"/>
                </a:solidFill>
                <a:latin typeface="arial" panose="020B0604020202020204" pitchFamily="34" charset="0"/>
              </a:rPr>
              <a:t>POTŘEBA INTIMITY, NĚKAM PATŘIT, MILOVAT A BÝT MILOVÁN, BÝT SOUČÁST KOMUNITY, BÝT PŘIJAT</a:t>
            </a:r>
          </a:p>
        </p:txBody>
      </p:sp>
    </p:spTree>
    <p:extLst>
      <p:ext uri="{BB962C8B-B14F-4D97-AF65-F5344CB8AC3E}">
        <p14:creationId xmlns:p14="http://schemas.microsoft.com/office/powerpoint/2010/main" val="1470193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FFCFF-427A-EAB3-E9F9-24F5ED67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74650B-63D3-1540-9FE4-A540B6DD2129}"/>
              </a:ext>
            </a:extLst>
          </p:cNvPr>
          <p:cNvSpPr txBox="1"/>
          <p:nvPr/>
        </p:nvSpPr>
        <p:spPr>
          <a:xfrm>
            <a:off x="588335" y="1318438"/>
            <a:ext cx="73648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53307C"/>
                </a:solidFill>
              </a:rPr>
              <a:t>Potřeba uznání a sebeúcty</a:t>
            </a:r>
          </a:p>
          <a:p>
            <a:endParaRPr lang="cs-CZ" dirty="0"/>
          </a:p>
          <a:p>
            <a:r>
              <a:rPr lang="cs-CZ" sz="2400" i="1" dirty="0">
                <a:solidFill>
                  <a:srgbClr val="4D5156"/>
                </a:solidFill>
                <a:latin typeface="arial" panose="020B0604020202020204" pitchFamily="34" charset="0"/>
              </a:rPr>
              <a:t>Touha člověka být uznán okolím a sám sebou.</a:t>
            </a:r>
            <a:endParaRPr lang="cs-CZ" sz="2400" b="0" i="1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cs-CZ" sz="2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rgbClr val="4D5156"/>
                </a:solidFill>
                <a:latin typeface="arial" panose="020B0604020202020204" pitchFamily="34" charset="0"/>
              </a:rPr>
              <a:t>MÍT KOMPETENCE, OCENĚNÍ, POCHVALA, ZÍSKAT SOUHLAS, RESPEKT</a:t>
            </a:r>
          </a:p>
          <a:p>
            <a:pPr algn="ctr"/>
            <a:endParaRPr lang="cs-CZ" sz="2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rgbClr val="4D5156"/>
                </a:solidFill>
                <a:latin typeface="arial" panose="020B0604020202020204" pitchFamily="34" charset="0"/>
              </a:rPr>
              <a:t>Dosáhnout v životě sebeúcty se každému nepovede.</a:t>
            </a:r>
          </a:p>
        </p:txBody>
      </p:sp>
    </p:spTree>
    <p:extLst>
      <p:ext uri="{BB962C8B-B14F-4D97-AF65-F5344CB8AC3E}">
        <p14:creationId xmlns:p14="http://schemas.microsoft.com/office/powerpoint/2010/main" val="23879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AE94C-CEE1-4829-F85C-BECC77B2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7E2ACA-4D93-B16D-F43B-54F9B5F6BD35}"/>
              </a:ext>
            </a:extLst>
          </p:cNvPr>
          <p:cNvSpPr txBox="1"/>
          <p:nvPr/>
        </p:nvSpPr>
        <p:spPr>
          <a:xfrm>
            <a:off x="520996" y="1459836"/>
            <a:ext cx="810200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rgbClr val="53307C"/>
                </a:solidFill>
              </a:rPr>
              <a:t>Potřeby nedostatkové 1.-4.</a:t>
            </a:r>
          </a:p>
          <a:p>
            <a:endParaRPr lang="cs-CZ" b="1" dirty="0">
              <a:solidFill>
                <a:srgbClr val="53307C"/>
              </a:solidFill>
            </a:endParaRPr>
          </a:p>
          <a:p>
            <a:r>
              <a:rPr lang="cs-CZ" sz="2400" i="1" dirty="0">
                <a:solidFill>
                  <a:srgbClr val="4D5156"/>
                </a:solidFill>
                <a:latin typeface="arial" panose="020B0604020202020204" pitchFamily="34" charset="0"/>
              </a:rPr>
              <a:t>Díky ním si uchováváme psychickou a fyzickou pohodu</a:t>
            </a:r>
          </a:p>
        </p:txBody>
      </p:sp>
    </p:spTree>
    <p:extLst>
      <p:ext uri="{BB962C8B-B14F-4D97-AF65-F5344CB8AC3E}">
        <p14:creationId xmlns:p14="http://schemas.microsoft.com/office/powerpoint/2010/main" val="2262515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E713E-9518-3E3F-2E00-0FCBCCF0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46196C-73C7-1025-334E-46630CB27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41" y="642356"/>
            <a:ext cx="4769033" cy="39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2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839E9F5E-3EAC-AA4D-6ECC-3CD0D239E16B}"/>
              </a:ext>
            </a:extLst>
          </p:cNvPr>
          <p:cNvSpPr>
            <a:spLocks noGrp="1"/>
          </p:cNvSpPr>
          <p:nvPr/>
        </p:nvSpPr>
        <p:spPr>
          <a:xfrm>
            <a:off x="602670" y="668965"/>
            <a:ext cx="8321695" cy="994169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>
            <a:normAutofit fontScale="25000" lnSpcReduction="200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0" i="0" u="none" strike="noStrike" kern="1200" cap="none" spc="0" baseline="0">
                <a:solidFill>
                  <a:srgbClr val="2D86C8"/>
                </a:solidFill>
                <a:uFillTx/>
                <a:latin typeface="Calibri Light"/>
              </a:defRPr>
            </a:lvl1pPr>
          </a:lstStyle>
          <a:p>
            <a:r>
              <a:rPr lang="cs-CZ" sz="13200" dirty="0">
                <a:solidFill>
                  <a:srgbClr val="582577"/>
                </a:solidFill>
                <a:latin typeface="Europa-Bold"/>
              </a:rPr>
              <a:t>     Lektoři</a:t>
            </a:r>
          </a:p>
          <a:p>
            <a:endParaRPr lang="cs-CZ" sz="14400" dirty="0">
              <a:solidFill>
                <a:srgbClr val="582577"/>
              </a:solidFill>
              <a:latin typeface="Europa-Bold"/>
            </a:endParaRPr>
          </a:p>
          <a:p>
            <a:r>
              <a:rPr lang="cs-CZ" sz="10800" b="1" dirty="0">
                <a:solidFill>
                  <a:srgbClr val="7030A0"/>
                </a:solidFill>
                <a:cs typeface="Calibri Light"/>
              </a:rPr>
              <a:t>Marie Mitzová        	Vendula Jasioková         Marek Gavenda</a:t>
            </a:r>
            <a:endParaRPr lang="en-US" sz="3300" b="1" dirty="0">
              <a:solidFill>
                <a:srgbClr val="7030A0"/>
              </a:solidFill>
              <a:cs typeface="Calibri Ligh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BA77AF1-F84F-0D03-B486-7B0931E5B45D}"/>
              </a:ext>
            </a:extLst>
          </p:cNvPr>
          <p:cNvSpPr txBox="1"/>
          <p:nvPr/>
        </p:nvSpPr>
        <p:spPr>
          <a:xfrm>
            <a:off x="1454672" y="1950109"/>
            <a:ext cx="16688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cs-CZ" sz="1350" dirty="0"/>
              <a:t>Personální manažerka</a:t>
            </a:r>
          </a:p>
          <a:p>
            <a:pPr marL="214313" indent="-214313">
              <a:buFontTx/>
              <a:buChar char="-"/>
            </a:pPr>
            <a:endParaRPr lang="cs-CZ" sz="1350" dirty="0"/>
          </a:p>
          <a:p>
            <a:pPr marL="214313" indent="-214313">
              <a:buFontTx/>
              <a:buChar char="-"/>
            </a:pPr>
            <a:r>
              <a:rPr lang="cs-CZ" sz="1350" dirty="0"/>
              <a:t>lektorka měkkých dovedností</a:t>
            </a:r>
          </a:p>
          <a:p>
            <a:pPr marL="214313" indent="-214313">
              <a:buFontTx/>
              <a:buChar char="-"/>
            </a:pPr>
            <a:endParaRPr lang="cs-CZ" sz="1350" dirty="0"/>
          </a:p>
          <a:p>
            <a:pPr marL="214313" indent="-214313">
              <a:buFontTx/>
              <a:buChar char="-"/>
            </a:pPr>
            <a:r>
              <a:rPr lang="cs-CZ" sz="1350" dirty="0"/>
              <a:t>kariérová poradkyně pro MS Pakt</a:t>
            </a:r>
          </a:p>
          <a:p>
            <a:endParaRPr lang="cs-CZ" sz="135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996D989-A5F9-3CAF-0C6D-B54F2EBE1C57}"/>
              </a:ext>
            </a:extLst>
          </p:cNvPr>
          <p:cNvSpPr txBox="1"/>
          <p:nvPr/>
        </p:nvSpPr>
        <p:spPr>
          <a:xfrm>
            <a:off x="4622386" y="2056852"/>
            <a:ext cx="1580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cs-CZ" sz="1350" dirty="0"/>
              <a:t>Zkušená lektorka měkkých kompetencí</a:t>
            </a:r>
          </a:p>
          <a:p>
            <a:pPr marL="214313" indent="-214313">
              <a:buFontTx/>
              <a:buChar char="-"/>
            </a:pPr>
            <a:endParaRPr lang="cs-CZ" sz="1350" dirty="0"/>
          </a:p>
          <a:p>
            <a:pPr marL="214313" indent="-214313">
              <a:buFontTx/>
              <a:buChar char="-"/>
            </a:pPr>
            <a:r>
              <a:rPr lang="cs-CZ" sz="1350" dirty="0"/>
              <a:t>kariérová poradkyně pro MS Pakt</a:t>
            </a:r>
          </a:p>
          <a:p>
            <a:endParaRPr lang="cs-CZ" sz="1350" dirty="0"/>
          </a:p>
        </p:txBody>
      </p:sp>
      <p:pic>
        <p:nvPicPr>
          <p:cNvPr id="3074" name="Picture 2" descr="ms pakt 8 | Náš tým">
            <a:extLst>
              <a:ext uri="{FF2B5EF4-FFF2-40B4-BE49-F238E27FC236}">
                <a16:creationId xmlns:a16="http://schemas.microsoft.com/office/drawing/2014/main" id="{85B84A76-3D07-8B0C-9D00-A05ED9709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12196" b="3990"/>
          <a:stretch/>
        </p:blipFill>
        <p:spPr bwMode="auto">
          <a:xfrm>
            <a:off x="6247654" y="1921590"/>
            <a:ext cx="1315635" cy="19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FD7D1EF-BEE7-C6D5-57EC-5C7C9E209BA0}"/>
              </a:ext>
            </a:extLst>
          </p:cNvPr>
          <p:cNvSpPr txBox="1"/>
          <p:nvPr/>
        </p:nvSpPr>
        <p:spPr>
          <a:xfrm>
            <a:off x="7499379" y="2009096"/>
            <a:ext cx="1580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cs-CZ" sz="1350" dirty="0"/>
              <a:t>Senior analytik trhu práce</a:t>
            </a:r>
          </a:p>
          <a:p>
            <a:pPr marL="214313" indent="-214313">
              <a:buFontTx/>
              <a:buChar char="-"/>
            </a:pPr>
            <a:endParaRPr lang="cs-CZ" sz="1350" dirty="0"/>
          </a:p>
          <a:p>
            <a:endParaRPr lang="cs-CZ" sz="135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2130615-0667-2E36-8B67-9401311CB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r="19028" b="11678"/>
          <a:stretch/>
        </p:blipFill>
        <p:spPr bwMode="auto">
          <a:xfrm>
            <a:off x="192997" y="1921590"/>
            <a:ext cx="1259825" cy="17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4361922-0681-51D3-C2C2-270690351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7945" r="16329" b="17747"/>
          <a:stretch/>
        </p:blipFill>
        <p:spPr bwMode="auto">
          <a:xfrm>
            <a:off x="3214091" y="1921590"/>
            <a:ext cx="1329962" cy="17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30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FFCFF-427A-EAB3-E9F9-24F5ED67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74650B-63D3-1540-9FE4-A540B6DD2129}"/>
              </a:ext>
            </a:extLst>
          </p:cNvPr>
          <p:cNvSpPr txBox="1"/>
          <p:nvPr/>
        </p:nvSpPr>
        <p:spPr>
          <a:xfrm>
            <a:off x="588335" y="1318438"/>
            <a:ext cx="73648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53307C"/>
                </a:solidFill>
              </a:rPr>
              <a:t>Potřeba seberealizace</a:t>
            </a:r>
          </a:p>
          <a:p>
            <a:endParaRPr lang="cs-CZ" dirty="0"/>
          </a:p>
          <a:p>
            <a:r>
              <a:rPr lang="cs-CZ" sz="2400" i="1" dirty="0">
                <a:solidFill>
                  <a:srgbClr val="4D5156"/>
                </a:solidFill>
                <a:latin typeface="arial" panose="020B0604020202020204" pitchFamily="34" charset="0"/>
              </a:rPr>
              <a:t>Osobní růst.</a:t>
            </a:r>
            <a:endParaRPr lang="cs-CZ" sz="2400" b="0" i="1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cs-CZ" sz="2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rgbClr val="4D5156"/>
                </a:solidFill>
                <a:latin typeface="arial" panose="020B0604020202020204" pitchFamily="34" charset="0"/>
              </a:rPr>
              <a:t>ROZVÍJENÍ TALENTU, VYUŽÍVÁT SVÉ SCHOPNOSTI, TO CO MĚ BAVÍ, VĚDĚNÍ, NAPLNIT SVŮJ POTENCIÁL, PROŽITEK, SPIRITUALITA, UŽITEČNOST, CÍLENÉ UČENÍ</a:t>
            </a:r>
          </a:p>
          <a:p>
            <a:pPr algn="ctr"/>
            <a:endParaRPr lang="cs-CZ" sz="2400" dirty="0">
              <a:solidFill>
                <a:srgbClr val="4D515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19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AE94C-CEE1-4829-F85C-BECC77B2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7E2ACA-4D93-B16D-F43B-54F9B5F6BD35}"/>
              </a:ext>
            </a:extLst>
          </p:cNvPr>
          <p:cNvSpPr txBox="1"/>
          <p:nvPr/>
        </p:nvSpPr>
        <p:spPr>
          <a:xfrm>
            <a:off x="520996" y="1459836"/>
            <a:ext cx="810200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rgbClr val="53307C"/>
                </a:solidFill>
              </a:rPr>
              <a:t>Potřeby růstové 5.</a:t>
            </a:r>
          </a:p>
          <a:p>
            <a:endParaRPr lang="cs-CZ" b="1" dirty="0">
              <a:solidFill>
                <a:srgbClr val="53307C"/>
              </a:solidFill>
            </a:endParaRPr>
          </a:p>
          <a:p>
            <a:r>
              <a:rPr lang="cs-CZ" sz="2400" i="1" dirty="0">
                <a:solidFill>
                  <a:srgbClr val="4D5156"/>
                </a:solidFill>
                <a:latin typeface="arial" panose="020B0604020202020204" pitchFamily="34" charset="0"/>
              </a:rPr>
              <a:t>Dávají nám možnost přesáhnout sami sebe</a:t>
            </a:r>
          </a:p>
        </p:txBody>
      </p:sp>
    </p:spTree>
    <p:extLst>
      <p:ext uri="{BB962C8B-B14F-4D97-AF65-F5344CB8AC3E}">
        <p14:creationId xmlns:p14="http://schemas.microsoft.com/office/powerpoint/2010/main" val="2747722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C4831-D1E1-EBD8-B113-22F35B9B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CD147E-F567-0BB8-5331-5F04E6A86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24" y="77972"/>
            <a:ext cx="3805574" cy="50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3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1326A-6410-1972-2C9A-ECA19D36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1C734E-875D-FDB5-AF90-52128C22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28" y="699063"/>
            <a:ext cx="4769032" cy="39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FBF254F4-2A2B-F059-49B3-DE3B855783E6}"/>
              </a:ext>
            </a:extLst>
          </p:cNvPr>
          <p:cNvSpPr/>
          <p:nvPr/>
        </p:nvSpPr>
        <p:spPr>
          <a:xfrm>
            <a:off x="3068899" y="875071"/>
            <a:ext cx="2771462" cy="268062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B2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A85A4B4-53DF-0BA1-09A9-CCD1369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54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CA0F0-DDEC-429B-B3C0-B56F7ACD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6" y="558431"/>
            <a:ext cx="7886700" cy="994169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rgbClr val="582577"/>
                </a:solidFill>
                <a:latin typeface="Europa-Bold" panose="02000000000000000000"/>
              </a:rPr>
              <a:t>Hodnocení  - karty</a:t>
            </a:r>
          </a:p>
        </p:txBody>
      </p:sp>
      <p:pic>
        <p:nvPicPr>
          <p:cNvPr id="1026" name="Picture 2" descr="ADC Blackfire Dixit: Odyssey / Délka hry: 30 minut / Počet hráčů: |  Mironet.cz">
            <a:extLst>
              <a:ext uri="{FF2B5EF4-FFF2-40B4-BE49-F238E27FC236}">
                <a16:creationId xmlns:a16="http://schemas.microsoft.com/office/drawing/2014/main" id="{87B5B53F-6012-0D56-FB74-C5E1524A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50" y="1635772"/>
            <a:ext cx="5117291" cy="32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5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1BE5-BBFF-8F25-4911-C6C6AE95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Administrativní nezbytnosti </a:t>
            </a:r>
            <a:r>
              <a:rPr lang="cs-CZ" b="1" dirty="0">
                <a:solidFill>
                  <a:srgbClr val="7030A0"/>
                </a:solidFill>
                <a:sym typeface="Wingdings" panose="05000000000000000000" pitchFamily="2" charset="2"/>
              </a:rPr>
              <a:t>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44F1D-704A-C817-EC3F-AA34E4CA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86" y="1362220"/>
            <a:ext cx="6408712" cy="2880320"/>
          </a:xfrm>
        </p:spPr>
        <p:txBody>
          <a:bodyPr>
            <a:normAutofit fontScale="85000" lnSpcReduction="20000"/>
          </a:bodyPr>
          <a:lstStyle/>
          <a:p>
            <a:r>
              <a:rPr lang="cs-CZ" sz="3000" dirty="0">
                <a:solidFill>
                  <a:srgbClr val="7030A0"/>
                </a:solidFill>
              </a:rPr>
              <a:t> Prezenční listina</a:t>
            </a:r>
          </a:p>
          <a:p>
            <a:endParaRPr lang="cs-CZ" sz="3000" dirty="0">
              <a:solidFill>
                <a:srgbClr val="7030A0"/>
              </a:solidFill>
            </a:endParaRPr>
          </a:p>
          <a:p>
            <a:r>
              <a:rPr lang="cs-CZ" sz="3000" dirty="0">
                <a:solidFill>
                  <a:srgbClr val="7030A0"/>
                </a:solidFill>
              </a:rPr>
              <a:t> Štítky</a:t>
            </a:r>
          </a:p>
          <a:p>
            <a:endParaRPr lang="cs-CZ" sz="3000" dirty="0">
              <a:solidFill>
                <a:srgbClr val="7030A0"/>
              </a:solidFill>
            </a:endParaRPr>
          </a:p>
          <a:p>
            <a:r>
              <a:rPr lang="cs-CZ" sz="3000" dirty="0">
                <a:solidFill>
                  <a:srgbClr val="7030A0"/>
                </a:solidFill>
              </a:rPr>
              <a:t> Fotodokumentace</a:t>
            </a:r>
          </a:p>
          <a:p>
            <a:endParaRPr lang="cs-CZ" sz="3000" dirty="0">
              <a:solidFill>
                <a:srgbClr val="7030A0"/>
              </a:solidFill>
            </a:endParaRPr>
          </a:p>
          <a:p>
            <a:r>
              <a:rPr lang="cs-CZ" sz="3000" dirty="0">
                <a:solidFill>
                  <a:srgbClr val="7030A0"/>
                </a:solidFill>
              </a:rPr>
              <a:t> Přestávky, ukončení</a:t>
            </a:r>
          </a:p>
          <a:p>
            <a:endParaRPr lang="cs-CZ" sz="3000" dirty="0">
              <a:solidFill>
                <a:srgbClr val="7030A0"/>
              </a:solidFill>
            </a:endParaRPr>
          </a:p>
        </p:txBody>
      </p:sp>
      <p:sp>
        <p:nvSpPr>
          <p:cNvPr id="4" name="Parallelogram 15">
            <a:extLst>
              <a:ext uri="{FF2B5EF4-FFF2-40B4-BE49-F238E27FC236}">
                <a16:creationId xmlns:a16="http://schemas.microsoft.com/office/drawing/2014/main" id="{E61DB9BD-EC68-5ADD-A391-60A8579F002A}"/>
              </a:ext>
            </a:extLst>
          </p:cNvPr>
          <p:cNvSpPr/>
          <p:nvPr/>
        </p:nvSpPr>
        <p:spPr>
          <a:xfrm flipH="1">
            <a:off x="5079511" y="3727012"/>
            <a:ext cx="876349" cy="8181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19"/>
          </a:p>
        </p:txBody>
      </p:sp>
      <p:sp>
        <p:nvSpPr>
          <p:cNvPr id="5" name="Frame 17">
            <a:extLst>
              <a:ext uri="{FF2B5EF4-FFF2-40B4-BE49-F238E27FC236}">
                <a16:creationId xmlns:a16="http://schemas.microsoft.com/office/drawing/2014/main" id="{779DD7A6-D29E-3C0C-6239-DE0C34A5A820}"/>
              </a:ext>
            </a:extLst>
          </p:cNvPr>
          <p:cNvSpPr/>
          <p:nvPr/>
        </p:nvSpPr>
        <p:spPr>
          <a:xfrm>
            <a:off x="4645593" y="1212519"/>
            <a:ext cx="705992" cy="7036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88B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19">
              <a:solidFill>
                <a:schemeClr val="tx1"/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2E5226D-CCB4-DD57-AF3D-EA8710E6CC08}"/>
              </a:ext>
            </a:extLst>
          </p:cNvPr>
          <p:cNvSpPr/>
          <p:nvPr/>
        </p:nvSpPr>
        <p:spPr>
          <a:xfrm flipH="1">
            <a:off x="2902690" y="1974659"/>
            <a:ext cx="939098" cy="76622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B2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19" dirty="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0940E5FB-3E16-1F1E-0326-E3F20269290B}"/>
              </a:ext>
            </a:extLst>
          </p:cNvPr>
          <p:cNvSpPr/>
          <p:nvPr/>
        </p:nvSpPr>
        <p:spPr>
          <a:xfrm>
            <a:off x="6859575" y="2802380"/>
            <a:ext cx="1023505" cy="10714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B2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19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344FBC3C-A132-31B2-A94B-12AB9835CD79}"/>
              </a:ext>
            </a:extLst>
          </p:cNvPr>
          <p:cNvSpPr/>
          <p:nvPr/>
        </p:nvSpPr>
        <p:spPr>
          <a:xfrm>
            <a:off x="4701757" y="2634965"/>
            <a:ext cx="939097" cy="7036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19" dirty="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98F88A69-A56A-A5B5-DDCF-9CEDB8712D67}"/>
              </a:ext>
            </a:extLst>
          </p:cNvPr>
          <p:cNvSpPr/>
          <p:nvPr/>
        </p:nvSpPr>
        <p:spPr>
          <a:xfrm>
            <a:off x="6859575" y="1446999"/>
            <a:ext cx="390746" cy="106168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19"/>
          </a:p>
        </p:txBody>
      </p:sp>
      <p:sp>
        <p:nvSpPr>
          <p:cNvPr id="12" name="Round Same Side Corner Rectangle 20">
            <a:extLst>
              <a:ext uri="{FF2B5EF4-FFF2-40B4-BE49-F238E27FC236}">
                <a16:creationId xmlns:a16="http://schemas.microsoft.com/office/drawing/2014/main" id="{B8B6462A-98B6-0387-6B9A-141B1B717EA1}"/>
              </a:ext>
            </a:extLst>
          </p:cNvPr>
          <p:cNvSpPr/>
          <p:nvPr/>
        </p:nvSpPr>
        <p:spPr>
          <a:xfrm rot="10800000">
            <a:off x="7189854" y="1438911"/>
            <a:ext cx="486890" cy="107149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19"/>
          </a:p>
        </p:txBody>
      </p:sp>
    </p:spTree>
    <p:extLst>
      <p:ext uri="{BB962C8B-B14F-4D97-AF65-F5344CB8AC3E}">
        <p14:creationId xmlns:p14="http://schemas.microsoft.com/office/powerpoint/2010/main" val="229372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1A70730-FB0D-4EC3-BF6B-51C091A0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87" y="293369"/>
            <a:ext cx="7886700" cy="994169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582577"/>
                </a:solidFill>
                <a:latin typeface="Europa-Bold"/>
              </a:rPr>
              <a:t>Program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C47617-3C0D-00D7-57F2-1DBCF8EE14BC}"/>
              </a:ext>
            </a:extLst>
          </p:cNvPr>
          <p:cNvSpPr txBox="1"/>
          <p:nvPr/>
        </p:nvSpPr>
        <p:spPr>
          <a:xfrm>
            <a:off x="1966451" y="1015826"/>
            <a:ext cx="7599817" cy="715272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cs-CZ" sz="1400" dirty="0"/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Úvod, organizační záležitosti (VJ, MM)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Okno do mého já (VJ, MM)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Nástroje trhu práce (MG)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Brzdy a motory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</a:pP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Oběd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Dopad digitalizace na trhu práce (MG)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Dopad Green </a:t>
            </a:r>
            <a:r>
              <a:rPr lang="cs-CZ" sz="1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Moravskoslezský kraj (MG)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Pracovní hodnoty – dražba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Shrnutí 1. dne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</a:pP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Večeře</a:t>
            </a:r>
            <a:r>
              <a:rPr lang="cs-CZ" sz="14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do budoucnosti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</a:pPr>
            <a:endParaRPr lang="cs-CZ" dirty="0">
              <a:solidFill>
                <a:srgbClr val="53307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</a:pPr>
            <a:r>
              <a:rPr lang="cs-CZ" dirty="0">
                <a:solidFill>
                  <a:srgbClr val="53307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Pátek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Sluníčko úspěchu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 err="1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Maslow</a:t>
            </a:r>
            <a:endParaRPr lang="cs-CZ" sz="1400" dirty="0">
              <a:solidFill>
                <a:srgbClr val="003C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Kariérní terén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F4004D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3C6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Shrnutí, rozloučení</a:t>
            </a:r>
          </a:p>
          <a:p>
            <a:endParaRPr lang="cs-CZ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Oběd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91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4 Pohled z okna ideas | malování, kreslení, malba">
            <a:extLst>
              <a:ext uri="{FF2B5EF4-FFF2-40B4-BE49-F238E27FC236}">
                <a16:creationId xmlns:a16="http://schemas.microsoft.com/office/drawing/2014/main" id="{4957228B-8498-694F-0C18-9521F3B0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26" y="258097"/>
            <a:ext cx="4345858" cy="43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CA70BF-7A6A-042E-EA26-A356550EC8C4}"/>
              </a:ext>
            </a:extLst>
          </p:cNvPr>
          <p:cNvSpPr txBox="1"/>
          <p:nvPr/>
        </p:nvSpPr>
        <p:spPr>
          <a:xfrm>
            <a:off x="486697" y="1651508"/>
            <a:ext cx="2025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582577"/>
                </a:solidFill>
                <a:latin typeface="Europa-Bold"/>
              </a:rPr>
              <a:t>Okno </a:t>
            </a:r>
          </a:p>
          <a:p>
            <a:r>
              <a:rPr lang="cs-CZ" sz="2800" dirty="0">
                <a:solidFill>
                  <a:srgbClr val="582577"/>
                </a:solidFill>
                <a:latin typeface="Europa-Bold"/>
              </a:rPr>
              <a:t>do mého já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7658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7166-58DE-4B41-AF53-925FBD32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1277" y="602503"/>
            <a:ext cx="5812116" cy="3245597"/>
          </a:xfrm>
        </p:spPr>
        <p:txBody>
          <a:bodyPr>
            <a:noAutofit/>
          </a:bodyPr>
          <a:lstStyle/>
          <a:p>
            <a:pPr algn="ctr"/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r>
              <a:rPr lang="cs-CZ" sz="6600" dirty="0">
                <a:solidFill>
                  <a:srgbClr val="582577"/>
                </a:solidFill>
                <a:latin typeface="Europa-Bold"/>
              </a:rPr>
              <a:t> </a:t>
            </a:r>
            <a:r>
              <a:rPr lang="cs-CZ" sz="5400" dirty="0">
                <a:solidFill>
                  <a:srgbClr val="582577"/>
                </a:solidFill>
                <a:latin typeface="Europa-Bold"/>
              </a:rPr>
              <a:t>Nástroje </a:t>
            </a:r>
            <a:br>
              <a:rPr lang="cs-CZ" sz="5400" dirty="0">
                <a:solidFill>
                  <a:srgbClr val="582577"/>
                </a:solidFill>
                <a:latin typeface="Europa-Bold"/>
              </a:rPr>
            </a:br>
            <a:r>
              <a:rPr lang="cs-CZ" sz="5400" dirty="0">
                <a:solidFill>
                  <a:srgbClr val="582577"/>
                </a:solidFill>
                <a:latin typeface="Europa-Bold"/>
              </a:rPr>
              <a:t>trhu práce</a:t>
            </a:r>
            <a:br>
              <a:rPr lang="cs-CZ" sz="6600" dirty="0">
                <a:solidFill>
                  <a:srgbClr val="582577"/>
                </a:solidFill>
                <a:latin typeface="Europa-Bold"/>
              </a:rPr>
            </a:br>
            <a:endParaRPr lang="cs-CZ" sz="4950" dirty="0">
              <a:solidFill>
                <a:srgbClr val="582577"/>
              </a:solidFill>
              <a:latin typeface="Europa-Bold"/>
            </a:endParaRPr>
          </a:p>
        </p:txBody>
      </p:sp>
      <p:pic>
        <p:nvPicPr>
          <p:cNvPr id="4098" name="Picture 2" descr="Trh práce | Volba kariéry v MSK">
            <a:extLst>
              <a:ext uri="{FF2B5EF4-FFF2-40B4-BE49-F238E27FC236}">
                <a16:creationId xmlns:a16="http://schemas.microsoft.com/office/drawing/2014/main" id="{0FD55F3F-F957-620C-8B40-D72D46D0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24" y="1492045"/>
            <a:ext cx="3448705" cy="21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7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FBF254F4-2A2B-F059-49B3-DE3B855783E6}"/>
              </a:ext>
            </a:extLst>
          </p:cNvPr>
          <p:cNvSpPr/>
          <p:nvPr/>
        </p:nvSpPr>
        <p:spPr>
          <a:xfrm>
            <a:off x="3068899" y="875071"/>
            <a:ext cx="2771462" cy="268062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B2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A85A4B4-53DF-0BA1-09A9-CCD1369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66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A85A4B4-53DF-0BA1-09A9-CCD1369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 descr="ZŠ U Krčského lesa | Informace o změně cen obědů">
            <a:extLst>
              <a:ext uri="{FF2B5EF4-FFF2-40B4-BE49-F238E27FC236}">
                <a16:creationId xmlns:a16="http://schemas.microsoft.com/office/drawing/2014/main" id="{8C66FC83-2173-D403-262F-2CAC44BA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7384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3">
      <a:dk1>
        <a:srgbClr val="475468"/>
      </a:dk1>
      <a:lt1>
        <a:srgbClr val="FFFFFF"/>
      </a:lt1>
      <a:dk2>
        <a:srgbClr val="44546A"/>
      </a:dk2>
      <a:lt2>
        <a:srgbClr val="E7E6E6"/>
      </a:lt2>
      <a:accent1>
        <a:srgbClr val="53307C"/>
      </a:accent1>
      <a:accent2>
        <a:srgbClr val="3E87C2"/>
      </a:accent2>
      <a:accent3>
        <a:srgbClr val="74A685"/>
      </a:accent3>
      <a:accent4>
        <a:srgbClr val="495466"/>
      </a:accent4>
      <a:accent5>
        <a:srgbClr val="B0AFB1"/>
      </a:accent5>
      <a:accent6>
        <a:srgbClr val="1B4686"/>
      </a:accent6>
      <a:hlink>
        <a:srgbClr val="255075"/>
      </a:hlink>
      <a:folHlink>
        <a:srgbClr val="532F7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Pakt" id="{F75C7874-44A2-F644-99F1-2450E98388BA}" vid="{C165F1A1-058B-624C-8D60-94EEE32701DE}"/>
    </a:ext>
  </a:extLst>
</a:theme>
</file>

<file path=ppt/theme/theme2.xml><?xml version="1.0" encoding="utf-8"?>
<a:theme xmlns:a="http://schemas.openxmlformats.org/drawingml/2006/main" name="Vlastní návrh">
  <a:themeElements>
    <a:clrScheme name="Vlastní 3">
      <a:dk1>
        <a:srgbClr val="475468"/>
      </a:dk1>
      <a:lt1>
        <a:srgbClr val="FFFFFF"/>
      </a:lt1>
      <a:dk2>
        <a:srgbClr val="44546A"/>
      </a:dk2>
      <a:lt2>
        <a:srgbClr val="E7E6E6"/>
      </a:lt2>
      <a:accent1>
        <a:srgbClr val="53307C"/>
      </a:accent1>
      <a:accent2>
        <a:srgbClr val="3E87C2"/>
      </a:accent2>
      <a:accent3>
        <a:srgbClr val="74A685"/>
      </a:accent3>
      <a:accent4>
        <a:srgbClr val="495466"/>
      </a:accent4>
      <a:accent5>
        <a:srgbClr val="B0AFB1"/>
      </a:accent5>
      <a:accent6>
        <a:srgbClr val="1B4686"/>
      </a:accent6>
      <a:hlink>
        <a:srgbClr val="255075"/>
      </a:hlink>
      <a:folHlink>
        <a:srgbClr val="532F7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Pakt" id="{F75C7874-44A2-F644-99F1-2450E98388BA}" vid="{C165F1A1-058B-624C-8D60-94EEE32701DE}"/>
    </a:ext>
  </a:extLst>
</a:theme>
</file>

<file path=ppt/theme/theme3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8eff60-46bc-4a9e-b57c-8553b8829bd9">
      <UserInfo>
        <DisplayName>Šárka Plačková</DisplayName>
        <AccountId>13</AccountId>
        <AccountType/>
      </UserInfo>
      <UserInfo>
        <DisplayName>Hana Bartoňková</DisplayName>
        <AccountId>14</AccountId>
        <AccountType/>
      </UserInfo>
      <UserInfo>
        <DisplayName>Martin Navrátil</DisplayName>
        <AccountId>17</AccountId>
        <AccountType/>
      </UserInfo>
      <UserInfo>
        <DisplayName>Anton Husovský</DisplayName>
        <AccountId>9</AccountId>
        <AccountType/>
      </UserInfo>
      <UserInfo>
        <DisplayName>Jan Kelar</DisplayName>
        <AccountId>12</AccountId>
        <AccountType/>
      </UserInfo>
    </SharedWithUsers>
    <lcf76f155ced4ddcb4097134ff3c332f xmlns="4c89a87f-fc4a-4d7f-b623-ee717ba2986a">
      <Terms xmlns="http://schemas.microsoft.com/office/infopath/2007/PartnerControls"/>
    </lcf76f155ced4ddcb4097134ff3c332f>
    <TaxCatchAll xmlns="c48eff60-46bc-4a9e-b57c-8553b8829b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56220449864D4BB0E6F021E7E9EB46" ma:contentTypeVersion="16" ma:contentTypeDescription="Vytvoří nový dokument" ma:contentTypeScope="" ma:versionID="4a1d551cbaf549d7986edf55bbf99977">
  <xsd:schema xmlns:xsd="http://www.w3.org/2001/XMLSchema" xmlns:xs="http://www.w3.org/2001/XMLSchema" xmlns:p="http://schemas.microsoft.com/office/2006/metadata/properties" xmlns:ns2="4c89a87f-fc4a-4d7f-b623-ee717ba2986a" xmlns:ns3="c48eff60-46bc-4a9e-b57c-8553b8829bd9" targetNamespace="http://schemas.microsoft.com/office/2006/metadata/properties" ma:root="true" ma:fieldsID="6c8408d33ef08dd245ad59a29ad2f947" ns2:_="" ns3:_="">
    <xsd:import namespace="4c89a87f-fc4a-4d7f-b623-ee717ba2986a"/>
    <xsd:import namespace="c48eff60-46bc-4a9e-b57c-8553b8829b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9a87f-fc4a-4d7f-b623-ee717ba29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d6d43304-2fc6-4c2e-b53c-b5cba0887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eff60-46bc-4a9e-b57c-8553b8829b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a0047d-51fb-42d9-931d-08cd9afaa265}" ma:internalName="TaxCatchAll" ma:showField="CatchAllData" ma:web="c48eff60-46bc-4a9e-b57c-8553b8829b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8DFEDF-3D41-4099-99B8-999BAA1FAE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6DC53F-8586-4B2B-97B1-DE2F1E007FE1}">
  <ds:schemaRefs>
    <ds:schemaRef ds:uri="552bdea4-1170-41d3-a129-0d5d8e786337"/>
    <ds:schemaRef ds:uri="74d53af6-1c70-4c32-ac6b-be9a7d448fae"/>
    <ds:schemaRef ds:uri="http://schemas.microsoft.com/office/2006/metadata/properties"/>
    <ds:schemaRef ds:uri="http://schemas.microsoft.com/office/infopath/2007/PartnerControls"/>
    <ds:schemaRef ds:uri="2870760b-fa70-4ae2-a311-6cb490b44458"/>
  </ds:schemaRefs>
</ds:datastoreItem>
</file>

<file path=customXml/itemProps3.xml><?xml version="1.0" encoding="utf-8"?>
<ds:datastoreItem xmlns:ds="http://schemas.openxmlformats.org/officeDocument/2006/customXml" ds:itemID="{5BD6DA3E-C68B-4F78-A70E-A9F4E4D48B60}"/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2436</Words>
  <Application>Microsoft Office PowerPoint</Application>
  <PresentationFormat>Předvádění na obrazovce (16:9)</PresentationFormat>
  <Paragraphs>331</Paragraphs>
  <Slides>35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Europa-Bold</vt:lpstr>
      <vt:lpstr>Wingdings</vt:lpstr>
      <vt:lpstr>Vlastní návrh</vt:lpstr>
      <vt:lpstr>Vlastní návrh</vt:lpstr>
      <vt:lpstr>1_Vlastní návrh</vt:lpstr>
      <vt:lpstr>Prezentace aplikace PowerPoint</vt:lpstr>
      <vt:lpstr>ODBORNÉ, KARIÉROVÉ A POLYTECHNICKÉ VZDĚLÁVÁNÍ V MSK (OKAP II)  CZ.O2.3.68/0.0/0.0/19_078/0019613 byl spolufinancován Evropskou unií</vt:lpstr>
      <vt:lpstr>Prezentace aplikace PowerPoint</vt:lpstr>
      <vt:lpstr>Administrativní nezbytnosti  </vt:lpstr>
      <vt:lpstr>Program</vt:lpstr>
      <vt:lpstr>Prezentace aplikace PowerPoint</vt:lpstr>
      <vt:lpstr>  Nástroje  trhu práce </vt:lpstr>
      <vt:lpstr>.</vt:lpstr>
      <vt:lpstr>.</vt:lpstr>
      <vt:lpstr>  Dopady digitalizace  na trh práce </vt:lpstr>
      <vt:lpstr>.</vt:lpstr>
      <vt:lpstr>  Dopady Green Deal na Moravskoslezký kraj </vt:lpstr>
      <vt:lpstr>.</vt:lpstr>
      <vt:lpstr>  Pracovní hodnoty </vt:lpstr>
      <vt:lpstr>  Shrnutí prvního dne </vt:lpstr>
      <vt:lpstr>.</vt:lpstr>
      <vt:lpstr>  Let do budoucnosti </vt:lpstr>
      <vt:lpstr> Páteční program:  Sluníčko úspěchu Brzdy a motory Kariérní terén Pyramida potřeb Shrnutí, rozloučení    13:00   Oběd   </vt:lpstr>
      <vt:lpstr>  Sluníčko  úspěchů   </vt:lpstr>
      <vt:lpstr> Kariérní terén  </vt:lpstr>
      <vt:lpstr>  Brzdy  a  motory </vt:lpstr>
      <vt:lpstr>  </vt:lpstr>
      <vt:lpstr>Hierarchie  potřeb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.</vt:lpstr>
      <vt:lpstr>Hodnocení  - karty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Marie Mitzová</cp:lastModifiedBy>
  <cp:revision>378</cp:revision>
  <dcterms:created xsi:type="dcterms:W3CDTF">2014-04-18T10:36:45Z</dcterms:created>
  <dcterms:modified xsi:type="dcterms:W3CDTF">2023-03-26T09:05:11Z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0x0101009856220449864D4BB0E6F021E7E9EB46</vt:lpwstr>
  </property>
  <property fmtid="{D5CDD505-2E9C-101B-9397-08002B2CF9AE}" pid="3" name="MediaServiceImageTags">
    <vt:lpwstr/>
  </property>
</Properties>
</file>